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notesMasterIdLst>
    <p:notesMasterId r:id="rId29"/>
  </p:notesMasterIdLst>
  <p:handoutMasterIdLst>
    <p:handoutMasterId r:id="rId30"/>
  </p:handoutMasterIdLst>
  <p:sldIdLst>
    <p:sldId id="358" r:id="rId2"/>
    <p:sldId id="390" r:id="rId3"/>
    <p:sldId id="391" r:id="rId4"/>
    <p:sldId id="403" r:id="rId5"/>
    <p:sldId id="334" r:id="rId6"/>
    <p:sldId id="343" r:id="rId7"/>
    <p:sldId id="424" r:id="rId8"/>
    <p:sldId id="460" r:id="rId9"/>
    <p:sldId id="461" r:id="rId10"/>
    <p:sldId id="458" r:id="rId11"/>
    <p:sldId id="446" r:id="rId12"/>
    <p:sldId id="454" r:id="rId13"/>
    <p:sldId id="455" r:id="rId14"/>
    <p:sldId id="402" r:id="rId15"/>
    <p:sldId id="401" r:id="rId16"/>
    <p:sldId id="456" r:id="rId17"/>
    <p:sldId id="457" r:id="rId18"/>
    <p:sldId id="400" r:id="rId19"/>
    <p:sldId id="399" r:id="rId20"/>
    <p:sldId id="398" r:id="rId21"/>
    <p:sldId id="397" r:id="rId22"/>
    <p:sldId id="396" r:id="rId23"/>
    <p:sldId id="395" r:id="rId24"/>
    <p:sldId id="394" r:id="rId25"/>
    <p:sldId id="393" r:id="rId26"/>
    <p:sldId id="392" r:id="rId27"/>
    <p:sldId id="30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INE Elisabeth" initials="AE" lastIdx="18" clrIdx="0">
    <p:extLst>
      <p:ext uri="{19B8F6BF-5375-455C-9EA6-DF929625EA0E}">
        <p15:presenceInfo xmlns:p15="http://schemas.microsoft.com/office/powerpoint/2012/main" userId="S-1-5-21-2000478354-2145943105-1644491937-200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161"/>
    <a:srgbClr val="174195"/>
    <a:srgbClr val="E84361"/>
    <a:srgbClr val="0D4194"/>
    <a:srgbClr val="E84262"/>
    <a:srgbClr val="E94262"/>
    <a:srgbClr val="FF4A66"/>
    <a:srgbClr val="004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50" autoAdjust="0"/>
    <p:restoredTop sz="91222" autoAdjust="0"/>
  </p:normalViewPr>
  <p:slideViewPr>
    <p:cSldViewPr snapToGrid="0">
      <p:cViewPr varScale="1">
        <p:scale>
          <a:sx n="70" d="100"/>
          <a:sy n="70" d="100"/>
        </p:scale>
        <p:origin x="220" y="48"/>
      </p:cViewPr>
      <p:guideLst/>
    </p:cSldViewPr>
  </p:slideViewPr>
  <p:notesTextViewPr>
    <p:cViewPr>
      <p:scale>
        <a:sx n="3" d="2"/>
        <a:sy n="3" d="2"/>
      </p:scale>
      <p:origin x="0" y="0"/>
    </p:cViewPr>
  </p:notesTextViewPr>
  <p:notesViewPr>
    <p:cSldViewPr snapToGrid="0">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D3E8845-44CF-BC75-2FC3-44DE3512F3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1B2D52B-3C3B-94D9-8FA9-B11061D764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F95B47-B4DE-9747-88CC-374C4F402CA1}" type="datetimeFigureOut">
              <a:rPr lang="fr-FR" smtClean="0"/>
              <a:t>01/04/2026</a:t>
            </a:fld>
            <a:endParaRPr lang="fr-FR"/>
          </a:p>
        </p:txBody>
      </p:sp>
      <p:sp>
        <p:nvSpPr>
          <p:cNvPr id="4" name="Espace réservé du pied de page 3">
            <a:extLst>
              <a:ext uri="{FF2B5EF4-FFF2-40B4-BE49-F238E27FC236}">
                <a16:creationId xmlns:a16="http://schemas.microsoft.com/office/drawing/2014/main" id="{FD6994AA-92D9-4224-6878-D68526F027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AED3694-91BD-1972-7686-AE572015C5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0C66D6-29BE-7549-9C76-5FC7A7FB033A}" type="slidenum">
              <a:rPr lang="fr-FR" smtClean="0"/>
              <a:t>‹N°›</a:t>
            </a:fld>
            <a:endParaRPr lang="fr-FR"/>
          </a:p>
        </p:txBody>
      </p:sp>
    </p:spTree>
    <p:extLst>
      <p:ext uri="{BB962C8B-B14F-4D97-AF65-F5344CB8AC3E}">
        <p14:creationId xmlns:p14="http://schemas.microsoft.com/office/powerpoint/2010/main" val="2173852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2DD01-33CC-46EC-AA59-0B0D84902EBF}" type="datetimeFigureOut">
              <a:rPr lang="fr-FR" smtClean="0"/>
              <a:t>01/04/2026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2AC0F-1CCE-4541-AF54-581700FAA3B5}" type="slidenum">
              <a:rPr lang="fr-FR" smtClean="0"/>
              <a:t>‹N°›</a:t>
            </a:fld>
            <a:endParaRPr lang="fr-FR"/>
          </a:p>
        </p:txBody>
      </p:sp>
    </p:spTree>
    <p:extLst>
      <p:ext uri="{BB962C8B-B14F-4D97-AF65-F5344CB8AC3E}">
        <p14:creationId xmlns:p14="http://schemas.microsoft.com/office/powerpoint/2010/main" val="2571706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a:t>
            </a:fld>
            <a:endParaRPr lang="fr-FR"/>
          </a:p>
        </p:txBody>
      </p:sp>
    </p:spTree>
    <p:extLst>
      <p:ext uri="{BB962C8B-B14F-4D97-AF65-F5344CB8AC3E}">
        <p14:creationId xmlns:p14="http://schemas.microsoft.com/office/powerpoint/2010/main" val="2267670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B23E4-84D8-4407-B991-CB236FA8A19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30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B23E4-84D8-4407-B991-CB236FA8A19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467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 conseil d’administration est dynamique, nous avons tenu </a:t>
            </a: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réunions du conseil d’administration.</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Pour bien exercer notre rôle d’administrateur, les élus que nous sommes, suivons des formations qui sont essentielles pour l’accomplissement de notre mission.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Ainsi nous avons suivi xx formations en 2025, de nombreux modules de formations ont été développés à travers des formations que nous suivons lors des réunions de conseils, et nous avons désormais la possibilité de nous former avec une plateforme de contenus dédiés aux élus, accessible 7 jours 7, 24 h/24.</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tiens à remercier l’ensemble des élus pour leur engagement bénévole</a:t>
            </a:r>
            <a:endParaRPr lang="fr-FR" sz="1800" dirty="0">
              <a:effectLst/>
              <a:latin typeface="Arial" panose="020B0604020202020204" pitchFamily="34" charset="0"/>
              <a:ea typeface="Times New Roman" panose="02020603050405020304" pitchFamily="18" charset="0"/>
            </a:endParaRP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7</a:t>
            </a:fld>
            <a:endParaRPr lang="fr-FR"/>
          </a:p>
        </p:txBody>
      </p:sp>
    </p:spTree>
    <p:extLst>
      <p:ext uri="{BB962C8B-B14F-4D97-AF65-F5344CB8AC3E}">
        <p14:creationId xmlns:p14="http://schemas.microsoft.com/office/powerpoint/2010/main" val="976416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kern="1200" dirty="0">
                <a:solidFill>
                  <a:schemeClr val="tx1"/>
                </a:solidFill>
                <a:effectLst/>
                <a:latin typeface="+mn-lt"/>
                <a:ea typeface="+mn-ea"/>
                <a:cs typeface="+mn-cs"/>
              </a:rPr>
              <a:t>Vous avez à l’écran l’équipe à votre service sur le site rue Jean WYRSCH</a:t>
            </a: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11</a:t>
            </a:fld>
            <a:endParaRPr lang="fr-FR"/>
          </a:p>
        </p:txBody>
      </p:sp>
    </p:spTree>
    <p:extLst>
      <p:ext uri="{BB962C8B-B14F-4D97-AF65-F5344CB8AC3E}">
        <p14:creationId xmlns:p14="http://schemas.microsoft.com/office/powerpoint/2010/main" val="1724452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Découvrez maintenant celle sur le site d’ECOLE VALENTIN</a:t>
            </a: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12</a:t>
            </a:fld>
            <a:endParaRPr lang="fr-FR"/>
          </a:p>
        </p:txBody>
      </p:sp>
    </p:spTree>
    <p:extLst>
      <p:ext uri="{BB962C8B-B14F-4D97-AF65-F5344CB8AC3E}">
        <p14:creationId xmlns:p14="http://schemas.microsoft.com/office/powerpoint/2010/main" val="3888069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Découvrez enfin l’équipe sur RIOZ.</a:t>
            </a:r>
          </a:p>
          <a:p>
            <a:pPr algn="just"/>
            <a:endParaRPr lang="fr-FR"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Merci pour la confiance que vous accordez à toute l’équipe de notre Caisse. Je remercie les salariés pour leur professionnalisme, leur disponibilité. Ils sont tous particulièrement mobilisés et assurent à l’ensemble des sociétaires et clients une remarquable qualité de service pour continuer à honorer leur confiance.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Je passe maintenant la parole au Président du Conseil de Surveillance qui va intervenir sur le dividende Sociétal. </a:t>
            </a: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13</a:t>
            </a:fld>
            <a:endParaRPr lang="fr-FR"/>
          </a:p>
        </p:txBody>
      </p:sp>
    </p:spTree>
    <p:extLst>
      <p:ext uri="{BB962C8B-B14F-4D97-AF65-F5344CB8AC3E}">
        <p14:creationId xmlns:p14="http://schemas.microsoft.com/office/powerpoint/2010/main" val="88698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17</a:t>
            </a:fld>
            <a:endParaRPr lang="fr-FR"/>
          </a:p>
        </p:txBody>
      </p:sp>
    </p:spTree>
    <p:extLst>
      <p:ext uri="{BB962C8B-B14F-4D97-AF65-F5344CB8AC3E}">
        <p14:creationId xmlns:p14="http://schemas.microsoft.com/office/powerpoint/2010/main" val="952028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27</a:t>
            </a:fld>
            <a:endParaRPr lang="fr-FR"/>
          </a:p>
        </p:txBody>
      </p:sp>
    </p:spTree>
    <p:extLst>
      <p:ext uri="{BB962C8B-B14F-4D97-AF65-F5344CB8AC3E}">
        <p14:creationId xmlns:p14="http://schemas.microsoft.com/office/powerpoint/2010/main" val="1060450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IENVEN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66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4A2BD78-F3DE-4D71-9995-CC1FB542692A}"/>
              </a:ext>
            </a:extLst>
          </p:cNvPr>
          <p:cNvPicPr>
            <a:picLocks noChangeAspect="1"/>
          </p:cNvPicPr>
          <p:nvPr userDrawn="1"/>
        </p:nvPicPr>
        <p:blipFill>
          <a:blip r:embed="rId2"/>
          <a:stretch>
            <a:fillRect/>
          </a:stretch>
        </p:blipFill>
        <p:spPr>
          <a:xfrm>
            <a:off x="9891506" y="1552753"/>
            <a:ext cx="1659264" cy="1426966"/>
          </a:xfrm>
          <a:prstGeom prst="rect">
            <a:avLst/>
          </a:prstGeom>
        </p:spPr>
      </p:pic>
      <p:pic>
        <p:nvPicPr>
          <p:cNvPr id="5" name="Image 4">
            <a:extLst>
              <a:ext uri="{FF2B5EF4-FFF2-40B4-BE49-F238E27FC236}">
                <a16:creationId xmlns:a16="http://schemas.microsoft.com/office/drawing/2014/main" id="{D379371E-0325-40AE-B10F-1908520E5599}"/>
              </a:ext>
            </a:extLst>
          </p:cNvPr>
          <p:cNvPicPr>
            <a:picLocks noChangeAspect="1"/>
          </p:cNvPicPr>
          <p:nvPr userDrawn="1"/>
        </p:nvPicPr>
        <p:blipFill>
          <a:blip r:embed="rId3"/>
          <a:stretch>
            <a:fillRect/>
          </a:stretch>
        </p:blipFill>
        <p:spPr>
          <a:xfrm>
            <a:off x="10186353" y="4895737"/>
            <a:ext cx="1847602" cy="1588936"/>
          </a:xfrm>
          <a:prstGeom prst="rect">
            <a:avLst/>
          </a:prstGeom>
        </p:spPr>
      </p:pic>
      <p:sp>
        <p:nvSpPr>
          <p:cNvPr id="8" name="Espace réservé du texte 6">
            <a:extLst>
              <a:ext uri="{FF2B5EF4-FFF2-40B4-BE49-F238E27FC236}">
                <a16:creationId xmlns:a16="http://schemas.microsoft.com/office/drawing/2014/main" id="{38AA7059-900A-4469-AF84-36D0B87A0927}"/>
              </a:ext>
            </a:extLst>
          </p:cNvPr>
          <p:cNvSpPr>
            <a:spLocks noGrp="1"/>
          </p:cNvSpPr>
          <p:nvPr>
            <p:ph type="body" sz="quarter" idx="14" hasCustomPrompt="1"/>
          </p:nvPr>
        </p:nvSpPr>
        <p:spPr>
          <a:xfrm>
            <a:off x="925201" y="321570"/>
            <a:ext cx="9823580" cy="1205302"/>
          </a:xfrm>
        </p:spPr>
        <p:txBody>
          <a:bodyPr>
            <a:noAutofit/>
          </a:bodyPr>
          <a:lstStyle>
            <a:lvl1pPr marL="0" indent="0" algn="ctr">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
        <p:nvSpPr>
          <p:cNvPr id="10" name="Espace réservé du texte 6">
            <a:extLst>
              <a:ext uri="{FF2B5EF4-FFF2-40B4-BE49-F238E27FC236}">
                <a16:creationId xmlns:a16="http://schemas.microsoft.com/office/drawing/2014/main" id="{65A86C49-8CC4-4D57-A166-122DA868FC51}"/>
              </a:ext>
            </a:extLst>
          </p:cNvPr>
          <p:cNvSpPr>
            <a:spLocks noGrp="1"/>
          </p:cNvSpPr>
          <p:nvPr>
            <p:ph type="body" sz="quarter" idx="15" hasCustomPrompt="1"/>
          </p:nvPr>
        </p:nvSpPr>
        <p:spPr>
          <a:xfrm>
            <a:off x="925201" y="1987219"/>
            <a:ext cx="9823580" cy="4270556"/>
          </a:xfrm>
        </p:spPr>
        <p:txBody>
          <a:bodyPr>
            <a:noAutofit/>
          </a:bodyPr>
          <a:lstStyle>
            <a:lvl1pPr marL="0" indent="0" algn="ctr">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235541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4A2BD78-F3DE-4D71-9995-CC1FB542692A}"/>
              </a:ext>
            </a:extLst>
          </p:cNvPr>
          <p:cNvPicPr>
            <a:picLocks noChangeAspect="1"/>
          </p:cNvPicPr>
          <p:nvPr userDrawn="1"/>
        </p:nvPicPr>
        <p:blipFill>
          <a:blip r:embed="rId2"/>
          <a:stretch>
            <a:fillRect/>
          </a:stretch>
        </p:blipFill>
        <p:spPr>
          <a:xfrm>
            <a:off x="10729512" y="950102"/>
            <a:ext cx="1375293" cy="1182751"/>
          </a:xfrm>
          <a:prstGeom prst="rect">
            <a:avLst/>
          </a:prstGeom>
        </p:spPr>
      </p:pic>
      <p:pic>
        <p:nvPicPr>
          <p:cNvPr id="5" name="Image 4">
            <a:extLst>
              <a:ext uri="{FF2B5EF4-FFF2-40B4-BE49-F238E27FC236}">
                <a16:creationId xmlns:a16="http://schemas.microsoft.com/office/drawing/2014/main" id="{D379371E-0325-40AE-B10F-1908520E5599}"/>
              </a:ext>
            </a:extLst>
          </p:cNvPr>
          <p:cNvPicPr>
            <a:picLocks noChangeAspect="1"/>
          </p:cNvPicPr>
          <p:nvPr userDrawn="1"/>
        </p:nvPicPr>
        <p:blipFill>
          <a:blip r:embed="rId3"/>
          <a:stretch>
            <a:fillRect/>
          </a:stretch>
        </p:blipFill>
        <p:spPr>
          <a:xfrm>
            <a:off x="77639" y="375026"/>
            <a:ext cx="1396078" cy="1200626"/>
          </a:xfrm>
          <a:prstGeom prst="rect">
            <a:avLst/>
          </a:prstGeom>
        </p:spPr>
      </p:pic>
      <p:sp>
        <p:nvSpPr>
          <p:cNvPr id="8" name="Espace réservé du texte 6">
            <a:extLst>
              <a:ext uri="{FF2B5EF4-FFF2-40B4-BE49-F238E27FC236}">
                <a16:creationId xmlns:a16="http://schemas.microsoft.com/office/drawing/2014/main" id="{38AA7059-900A-4469-AF84-36D0B87A0927}"/>
              </a:ext>
            </a:extLst>
          </p:cNvPr>
          <p:cNvSpPr>
            <a:spLocks noGrp="1"/>
          </p:cNvSpPr>
          <p:nvPr>
            <p:ph type="body" sz="quarter" idx="14" hasCustomPrompt="1"/>
          </p:nvPr>
        </p:nvSpPr>
        <p:spPr>
          <a:xfrm>
            <a:off x="1612847" y="347451"/>
            <a:ext cx="8977535" cy="1205302"/>
          </a:xfrm>
        </p:spPr>
        <p:txBody>
          <a:bodyPr>
            <a:noAutofit/>
          </a:bodyPr>
          <a:lstStyle>
            <a:lvl1pPr marL="0" indent="0" algn="ctr">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
        <p:nvSpPr>
          <p:cNvPr id="10" name="Espace réservé du texte 6">
            <a:extLst>
              <a:ext uri="{FF2B5EF4-FFF2-40B4-BE49-F238E27FC236}">
                <a16:creationId xmlns:a16="http://schemas.microsoft.com/office/drawing/2014/main" id="{65A86C49-8CC4-4D57-A166-122DA868FC51}"/>
              </a:ext>
            </a:extLst>
          </p:cNvPr>
          <p:cNvSpPr>
            <a:spLocks noGrp="1"/>
          </p:cNvSpPr>
          <p:nvPr>
            <p:ph type="body" sz="quarter" idx="15" hasCustomPrompt="1"/>
          </p:nvPr>
        </p:nvSpPr>
        <p:spPr>
          <a:xfrm>
            <a:off x="1184210" y="1905956"/>
            <a:ext cx="9823580" cy="4270556"/>
          </a:xfrm>
        </p:spPr>
        <p:txBody>
          <a:bodyPr>
            <a:noAutofit/>
          </a:bodyPr>
          <a:lstStyle>
            <a:lvl1pPr marL="0" indent="0" algn="ctr">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791833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1_MERC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 8" descr="Une image contenant Graphique, Police, graphisme, conception&#10;&#10;Description générée automatiquement">
            <a:extLst>
              <a:ext uri="{FF2B5EF4-FFF2-40B4-BE49-F238E27FC236}">
                <a16:creationId xmlns:a16="http://schemas.microsoft.com/office/drawing/2014/main" id="{466A155F-52F7-8D51-4A97-1B846FF05864}"/>
              </a:ext>
            </a:extLst>
          </p:cNvPr>
          <p:cNvPicPr>
            <a:picLocks noChangeAspect="1"/>
          </p:cNvPicPr>
          <p:nvPr userDrawn="1"/>
        </p:nvPicPr>
        <p:blipFill>
          <a:blip r:embed="rId3"/>
          <a:stretch>
            <a:fillRect/>
          </a:stretch>
        </p:blipFill>
        <p:spPr>
          <a:xfrm>
            <a:off x="4817361" y="6327784"/>
            <a:ext cx="2296020" cy="290516"/>
          </a:xfrm>
          <a:prstGeom prst="rect">
            <a:avLst/>
          </a:prstGeom>
        </p:spPr>
      </p:pic>
    </p:spTree>
    <p:extLst>
      <p:ext uri="{BB962C8B-B14F-4D97-AF65-F5344CB8AC3E}">
        <p14:creationId xmlns:p14="http://schemas.microsoft.com/office/powerpoint/2010/main" val="2475832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TITRE_SANS_FO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6">
            <a:extLst>
              <a:ext uri="{FF2B5EF4-FFF2-40B4-BE49-F238E27FC236}">
                <a16:creationId xmlns:a16="http://schemas.microsoft.com/office/drawing/2014/main" id="{23B59C54-3D57-CE9E-BFFD-2085AD8924EA}"/>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71492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ASSEMBLÉE GÉNÉRA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01B78-7835-81C3-6CDB-115E60374A8B}"/>
              </a:ext>
            </a:extLst>
          </p:cNvPr>
          <p:cNvSpPr>
            <a:spLocks noGrp="1"/>
          </p:cNvSpPr>
          <p:nvPr>
            <p:ph type="ctrTitle"/>
          </p:nvPr>
        </p:nvSpPr>
        <p:spPr>
          <a:xfrm>
            <a:off x="5185939" y="2938451"/>
            <a:ext cx="5173116" cy="1695472"/>
          </a:xfrm>
        </p:spPr>
        <p:txBody>
          <a:bodyPr anchor="t">
            <a:noAutofit/>
          </a:bodyPr>
          <a:lstStyle>
            <a:lvl1pPr algn="l">
              <a:defRPr sz="5400" b="1" i="0" spc="0">
                <a:solidFill>
                  <a:srgbClr val="0D4194"/>
                </a:solidFill>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167521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4_LA RÉUSS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17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D4194"/>
                </a:solidFill>
                <a:latin typeface="Arial" panose="020B0604020202020204" pitchFamily="34" charset="0"/>
                <a:cs typeface="Arial" panose="020B0604020202020204" pitchFamily="34" charset="0"/>
              </a:defRPr>
            </a:lvl1pPr>
          </a:lstStyle>
          <a:p>
            <a:fld id="{FFF7A2E6-39D2-F445-A138-3E4F00D89E9F}" type="datetimeFigureOut">
              <a:rPr lang="fr-FR" smtClean="0"/>
              <a:pPr/>
              <a:t>01/04/2026</a:t>
            </a:fld>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D4194"/>
                </a:solidFill>
                <a:latin typeface="Arial" panose="020B0604020202020204" pitchFamily="34" charset="0"/>
                <a:cs typeface="Arial" panose="020B0604020202020204" pitchFamily="34" charset="0"/>
              </a:defRPr>
            </a:lvl1pPr>
          </a:lstStyle>
          <a:p>
            <a:fld id="{BEEC7DC5-1000-A74D-8971-3B4F9289A155}" type="slidenum">
              <a:rPr lang="fr-FR" smtClean="0"/>
              <a:pPr/>
              <a:t>‹N°›</a:t>
            </a:fld>
            <a:endParaRPr lang="fr-FR"/>
          </a:p>
        </p:txBody>
      </p:sp>
      <p:pic>
        <p:nvPicPr>
          <p:cNvPr id="7" name="Image 6" descr="Une image contenant Graphique, Police, graphisme, conception&#10;&#10;Description générée automatiquement">
            <a:extLst>
              <a:ext uri="{FF2B5EF4-FFF2-40B4-BE49-F238E27FC236}">
                <a16:creationId xmlns:a16="http://schemas.microsoft.com/office/drawing/2014/main" id="{CD464BED-AA4E-18BA-DCA8-66A1A738C71F}"/>
              </a:ext>
            </a:extLst>
          </p:cNvPr>
          <p:cNvPicPr>
            <a:picLocks noChangeAspect="1"/>
          </p:cNvPicPr>
          <p:nvPr userDrawn="1"/>
        </p:nvPicPr>
        <p:blipFill>
          <a:blip r:embed="rId9"/>
          <a:stretch>
            <a:fillRect/>
          </a:stretch>
        </p:blipFill>
        <p:spPr>
          <a:xfrm>
            <a:off x="4817361" y="6327784"/>
            <a:ext cx="2296020" cy="290516"/>
          </a:xfrm>
          <a:prstGeom prst="rect">
            <a:avLst/>
          </a:prstGeom>
        </p:spPr>
      </p:pic>
    </p:spTree>
    <p:extLst>
      <p:ext uri="{BB962C8B-B14F-4D97-AF65-F5344CB8AC3E}">
        <p14:creationId xmlns:p14="http://schemas.microsoft.com/office/powerpoint/2010/main" val="238143146"/>
      </p:ext>
    </p:extLst>
  </p:cSld>
  <p:clrMap bg1="lt1" tx1="dk1" bg2="lt2" tx2="dk2" accent1="accent1" accent2="accent2" accent3="accent3" accent4="accent4" accent5="accent5" accent6="accent6" hlink="hlink" folHlink="folHlink"/>
  <p:sldLayoutIdLst>
    <p:sldLayoutId id="2147483699" r:id="rId1"/>
    <p:sldLayoutId id="2147483729" r:id="rId2"/>
    <p:sldLayoutId id="2147483730" r:id="rId3"/>
    <p:sldLayoutId id="2147483700" r:id="rId4"/>
    <p:sldLayoutId id="2147483731" r:id="rId5"/>
    <p:sldLayoutId id="2147483732" r:id="rId6"/>
    <p:sldLayoutId id="2147483733" r:id="rId7"/>
  </p:sldLayoutIdLst>
  <p:txStyles>
    <p:titleStyle>
      <a:lvl1pPr algn="l" defTabSz="914400" rtl="0" eaLnBrk="1" latinLnBrk="0" hangingPunct="1">
        <a:lnSpc>
          <a:spcPct val="90000"/>
        </a:lnSpc>
        <a:spcBef>
          <a:spcPct val="0"/>
        </a:spcBef>
        <a:buNone/>
        <a:defRPr sz="4400" kern="1200">
          <a:solidFill>
            <a:srgbClr val="0D419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g"/><Relationship Id="rId3" Type="http://schemas.openxmlformats.org/officeDocument/2006/relationships/image" Target="../media/image50.jpeg"/><Relationship Id="rId7" Type="http://schemas.openxmlformats.org/officeDocument/2006/relationships/image" Target="../media/image54.jpg"/><Relationship Id="rId12" Type="http://schemas.openxmlformats.org/officeDocument/2006/relationships/image" Target="../media/image59.jpg"/><Relationship Id="rId17" Type="http://schemas.openxmlformats.org/officeDocument/2006/relationships/image" Target="../media/image64.jpg"/><Relationship Id="rId2" Type="http://schemas.openxmlformats.org/officeDocument/2006/relationships/notesSlide" Target="../notesSlides/notesSlide5.xml"/><Relationship Id="rId16" Type="http://schemas.openxmlformats.org/officeDocument/2006/relationships/image" Target="../media/image63.jpg"/><Relationship Id="rId1" Type="http://schemas.openxmlformats.org/officeDocument/2006/relationships/slideLayout" Target="../slideLayouts/slideLayout6.xml"/><Relationship Id="rId6" Type="http://schemas.openxmlformats.org/officeDocument/2006/relationships/image" Target="../media/image53.jpg"/><Relationship Id="rId11" Type="http://schemas.openxmlformats.org/officeDocument/2006/relationships/image" Target="../media/image58.jpg"/><Relationship Id="rId5" Type="http://schemas.openxmlformats.org/officeDocument/2006/relationships/image" Target="../media/image52.jpg"/><Relationship Id="rId15" Type="http://schemas.openxmlformats.org/officeDocument/2006/relationships/image" Target="../media/image62.jpg"/><Relationship Id="rId10" Type="http://schemas.openxmlformats.org/officeDocument/2006/relationships/image" Target="../media/image57.jpg"/><Relationship Id="rId4" Type="http://schemas.openxmlformats.org/officeDocument/2006/relationships/image" Target="../media/image51.jpg"/><Relationship Id="rId9" Type="http://schemas.openxmlformats.org/officeDocument/2006/relationships/image" Target="../media/image56.jpg"/><Relationship Id="rId14" Type="http://schemas.openxmlformats.org/officeDocument/2006/relationships/image" Target="../media/image61.jpg"/></Relationships>
</file>

<file path=ppt/slides/_rels/slide12.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50.jpeg"/><Relationship Id="rId7" Type="http://schemas.openxmlformats.org/officeDocument/2006/relationships/image" Target="../media/image68.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7.jpg"/><Relationship Id="rId5" Type="http://schemas.openxmlformats.org/officeDocument/2006/relationships/image" Target="../media/image66.jpg"/><Relationship Id="rId10" Type="http://schemas.openxmlformats.org/officeDocument/2006/relationships/image" Target="../media/image71.jpg"/><Relationship Id="rId4" Type="http://schemas.openxmlformats.org/officeDocument/2006/relationships/image" Target="../media/image65.jpg"/><Relationship Id="rId9" Type="http://schemas.openxmlformats.org/officeDocument/2006/relationships/image" Target="../media/image70.jpg"/></Relationships>
</file>

<file path=ppt/slides/_rels/slide1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2.xml"/><Relationship Id="rId7" Type="http://schemas.openxmlformats.org/officeDocument/2006/relationships/image" Target="../media/image9.e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package" Target="../embeddings/Microsoft_Word_Document.docx"/><Relationship Id="rId11" Type="http://schemas.openxmlformats.org/officeDocument/2006/relationships/image" Target="../media/image15.jpg"/><Relationship Id="rId5" Type="http://schemas.openxmlformats.org/officeDocument/2006/relationships/image" Target="../media/image11.jpg"/><Relationship Id="rId10" Type="http://schemas.openxmlformats.org/officeDocument/2006/relationships/image" Target="../media/image14.jpg"/><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p:cNvSpPr txBox="1">
            <a:spLocks/>
          </p:cNvSpPr>
          <p:nvPr/>
        </p:nvSpPr>
        <p:spPr>
          <a:xfrm>
            <a:off x="6096000" y="4684422"/>
            <a:ext cx="600710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000" b="1" kern="0" dirty="0"/>
              <a:t>Assemblée générale</a:t>
            </a:r>
          </a:p>
          <a:p>
            <a:pPr marL="0" indent="0" algn="ctr">
              <a:buNone/>
            </a:pPr>
            <a:r>
              <a:rPr lang="fr-FR" sz="4000" b="1" kern="0" dirty="0" err="1"/>
              <a:t>2026</a:t>
            </a:r>
            <a:endParaRPr lang="fr-FR" sz="4000" b="1" kern="0" dirty="0"/>
          </a:p>
        </p:txBody>
      </p:sp>
      <p:sp>
        <p:nvSpPr>
          <p:cNvPr id="3" name="Titre 2"/>
          <p:cNvSpPr txBox="1">
            <a:spLocks/>
          </p:cNvSpPr>
          <p:nvPr/>
        </p:nvSpPr>
        <p:spPr>
          <a:xfrm>
            <a:off x="6096000" y="415637"/>
            <a:ext cx="5351376" cy="17579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0" i="0" kern="1200">
                <a:solidFill>
                  <a:srgbClr val="0D4194"/>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0D4194"/>
                </a:solidFill>
                <a:effectLst/>
                <a:uLnTx/>
                <a:uFillTx/>
                <a:latin typeface="Arial" panose="020B0604020202020204"/>
                <a:ea typeface="+mj-ea"/>
                <a:cs typeface="Arial" panose="020B0604020202020204" pitchFamily="34" charset="0"/>
              </a:rPr>
              <a:t>CAISSE DE CREDIT MUTUEL BESANCON ST CLAUDE</a:t>
            </a:r>
            <a:r>
              <a:rPr kumimoji="0" lang="fr-FR" sz="2800" b="1" i="0" u="none" strike="noStrike" kern="1200" cap="none" spc="0" normalizeH="0" noProof="0" dirty="0">
                <a:ln>
                  <a:noFill/>
                </a:ln>
                <a:solidFill>
                  <a:srgbClr val="0D4194"/>
                </a:solidFill>
                <a:effectLst/>
                <a:uLnTx/>
                <a:uFillTx/>
                <a:latin typeface="Arial" panose="020B0604020202020204"/>
                <a:ea typeface="+mj-ea"/>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lang="fr-FR" sz="2800" b="1" baseline="0" dirty="0">
                <a:latin typeface="Arial" panose="020B0604020202020204"/>
              </a:rPr>
              <a:t>ECOLE-VALENTIN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noProof="0" dirty="0">
                <a:ln>
                  <a:noFill/>
                </a:ln>
                <a:solidFill>
                  <a:srgbClr val="0D4194"/>
                </a:solidFill>
                <a:effectLst/>
                <a:uLnTx/>
                <a:uFillTx/>
                <a:latin typeface="Arial" panose="020B0604020202020204"/>
                <a:ea typeface="+mj-ea"/>
                <a:cs typeface="Arial" panose="020B0604020202020204" pitchFamily="34" charset="0"/>
              </a:rPr>
              <a:t>RIOZ</a:t>
            </a:r>
            <a:endParaRPr kumimoji="0" lang="fr-FR" sz="2800" b="1" i="0" u="none" strike="noStrike" kern="1200" cap="none" spc="0" normalizeH="0" baseline="0" noProof="0" dirty="0">
              <a:ln>
                <a:noFill/>
              </a:ln>
              <a:solidFill>
                <a:srgbClr val="0D4194"/>
              </a:solidFill>
              <a:effectLst/>
              <a:uLnTx/>
              <a:uFillTx/>
              <a:latin typeface="Arial" panose="020B0604020202020204"/>
              <a:ea typeface="+mj-ea"/>
              <a:cs typeface="Arial" panose="020B0604020202020204" pitchFamily="34" charset="0"/>
            </a:endParaRPr>
          </a:p>
        </p:txBody>
      </p:sp>
    </p:spTree>
    <p:extLst>
      <p:ext uri="{BB962C8B-B14F-4D97-AF65-F5344CB8AC3E}">
        <p14:creationId xmlns:p14="http://schemas.microsoft.com/office/powerpoint/2010/main" val="237057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719958"/>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2026</a:t>
            </a:r>
          </a:p>
          <a:p>
            <a:pPr algn="ctr" defTabSz="914400">
              <a:lnSpc>
                <a:spcPct val="90000"/>
              </a:lnSpc>
              <a:spcBef>
                <a:spcPts val="1000"/>
              </a:spcBef>
              <a:defRPr/>
            </a:pP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Une équipe à votre service</a:t>
            </a:r>
          </a:p>
        </p:txBody>
      </p:sp>
      <p:pic>
        <p:nvPicPr>
          <p:cNvPr id="6" name="Image 5">
            <a:extLst>
              <a:ext uri="{FF2B5EF4-FFF2-40B4-BE49-F238E27FC236}">
                <a16:creationId xmlns:a16="http://schemas.microsoft.com/office/drawing/2014/main" id="{0EE36595-6909-4673-8ED0-3AE9F42D5BF0}"/>
              </a:ext>
            </a:extLst>
          </p:cNvPr>
          <p:cNvPicPr>
            <a:picLocks noChangeAspect="1"/>
          </p:cNvPicPr>
          <p:nvPr/>
        </p:nvPicPr>
        <p:blipFill>
          <a:blip r:embed="rId2"/>
          <a:stretch>
            <a:fillRect/>
          </a:stretch>
        </p:blipFill>
        <p:spPr>
          <a:xfrm>
            <a:off x="83976" y="195943"/>
            <a:ext cx="11999167" cy="6559420"/>
          </a:xfrm>
          <a:prstGeom prst="rect">
            <a:avLst/>
          </a:prstGeom>
        </p:spPr>
      </p:pic>
    </p:spTree>
    <p:extLst>
      <p:ext uri="{BB962C8B-B14F-4D97-AF65-F5344CB8AC3E}">
        <p14:creationId xmlns:p14="http://schemas.microsoft.com/office/powerpoint/2010/main" val="66309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nd de photo blanc solide idéal pour la conception graphique de  composites, les fondus vidéo, les transitions vidéo, la fondu au blanc, les  modèles de présentation powerpoint Photo Stock - Alamy">
            <a:extLst>
              <a:ext uri="{FF2B5EF4-FFF2-40B4-BE49-F238E27FC236}">
                <a16:creationId xmlns:a16="http://schemas.microsoft.com/office/drawing/2014/main" id="{FE262044-E391-476D-89BA-CCEAC9EBCA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194"/>
          <a:stretch/>
        </p:blipFill>
        <p:spPr bwMode="auto">
          <a:xfrm>
            <a:off x="0" y="0"/>
            <a:ext cx="12192000" cy="6858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6" name="Titre 1"/>
          <p:cNvSpPr>
            <a:spLocks noGrp="1"/>
          </p:cNvSpPr>
          <p:nvPr>
            <p:ph type="ctrTitle"/>
          </p:nvPr>
        </p:nvSpPr>
        <p:spPr>
          <a:xfrm>
            <a:off x="177548" y="156315"/>
            <a:ext cx="10510991" cy="721676"/>
          </a:xfrm>
        </p:spPr>
        <p:txBody>
          <a:bodyPr/>
          <a:lstStyle/>
          <a:p>
            <a:r>
              <a:rPr lang="fr-FR" sz="4400" dirty="0"/>
              <a:t>L’équipe des salariés </a:t>
            </a:r>
            <a:br>
              <a:rPr lang="fr-FR" sz="4400" dirty="0"/>
            </a:br>
            <a:r>
              <a:rPr lang="fr-FR" sz="4400" dirty="0"/>
              <a:t>de la Caisse sur le site de St Claude</a:t>
            </a:r>
          </a:p>
        </p:txBody>
      </p:sp>
      <p:pic>
        <p:nvPicPr>
          <p:cNvPr id="10" name="Image 9">
            <a:extLst>
              <a:ext uri="{FF2B5EF4-FFF2-40B4-BE49-F238E27FC236}">
                <a16:creationId xmlns:a16="http://schemas.microsoft.com/office/drawing/2014/main" id="{2F11D145-099F-44DE-B750-3F5B67896AE4}"/>
              </a:ext>
            </a:extLst>
          </p:cNvPr>
          <p:cNvPicPr>
            <a:picLocks noChangeAspect="1"/>
          </p:cNvPicPr>
          <p:nvPr/>
        </p:nvPicPr>
        <p:blipFill>
          <a:blip r:embed="rId4"/>
          <a:stretch>
            <a:fillRect/>
          </a:stretch>
        </p:blipFill>
        <p:spPr>
          <a:xfrm>
            <a:off x="1724348" y="4095336"/>
            <a:ext cx="1374517" cy="1823750"/>
          </a:xfrm>
          <a:prstGeom prst="rect">
            <a:avLst/>
          </a:prstGeom>
        </p:spPr>
      </p:pic>
      <p:pic>
        <p:nvPicPr>
          <p:cNvPr id="14" name="Image 13">
            <a:extLst>
              <a:ext uri="{FF2B5EF4-FFF2-40B4-BE49-F238E27FC236}">
                <a16:creationId xmlns:a16="http://schemas.microsoft.com/office/drawing/2014/main" id="{08616DFA-7EF5-4B88-81E8-0B81B9767642}"/>
              </a:ext>
            </a:extLst>
          </p:cNvPr>
          <p:cNvPicPr>
            <a:picLocks noChangeAspect="1"/>
          </p:cNvPicPr>
          <p:nvPr/>
        </p:nvPicPr>
        <p:blipFill>
          <a:blip r:embed="rId5"/>
          <a:stretch>
            <a:fillRect/>
          </a:stretch>
        </p:blipFill>
        <p:spPr>
          <a:xfrm>
            <a:off x="6594809" y="1530485"/>
            <a:ext cx="1446093" cy="16437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Image 15">
            <a:extLst>
              <a:ext uri="{FF2B5EF4-FFF2-40B4-BE49-F238E27FC236}">
                <a16:creationId xmlns:a16="http://schemas.microsoft.com/office/drawing/2014/main" id="{0D56589E-2168-47A7-B58D-213728DDF4E5}"/>
              </a:ext>
            </a:extLst>
          </p:cNvPr>
          <p:cNvPicPr>
            <a:picLocks noChangeAspect="1"/>
          </p:cNvPicPr>
          <p:nvPr/>
        </p:nvPicPr>
        <p:blipFill>
          <a:blip r:embed="rId6"/>
          <a:stretch>
            <a:fillRect/>
          </a:stretch>
        </p:blipFill>
        <p:spPr>
          <a:xfrm>
            <a:off x="3352646" y="4093461"/>
            <a:ext cx="1374517" cy="1835893"/>
          </a:xfrm>
          <a:prstGeom prst="rect">
            <a:avLst/>
          </a:prstGeom>
        </p:spPr>
      </p:pic>
      <p:pic>
        <p:nvPicPr>
          <p:cNvPr id="20" name="Image 19">
            <a:extLst>
              <a:ext uri="{FF2B5EF4-FFF2-40B4-BE49-F238E27FC236}">
                <a16:creationId xmlns:a16="http://schemas.microsoft.com/office/drawing/2014/main" id="{889CAB5C-32B7-4E0F-B800-647BC16E7869}"/>
              </a:ext>
            </a:extLst>
          </p:cNvPr>
          <p:cNvPicPr>
            <a:picLocks noChangeAspect="1"/>
          </p:cNvPicPr>
          <p:nvPr/>
        </p:nvPicPr>
        <p:blipFill>
          <a:blip r:embed="rId7"/>
          <a:stretch>
            <a:fillRect/>
          </a:stretch>
        </p:blipFill>
        <p:spPr>
          <a:xfrm>
            <a:off x="4981492" y="1549449"/>
            <a:ext cx="1288916" cy="16487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Image 21">
            <a:extLst>
              <a:ext uri="{FF2B5EF4-FFF2-40B4-BE49-F238E27FC236}">
                <a16:creationId xmlns:a16="http://schemas.microsoft.com/office/drawing/2014/main" id="{EEF7B1A6-7D02-47CC-A6A3-070D09BB13F2}"/>
              </a:ext>
            </a:extLst>
          </p:cNvPr>
          <p:cNvPicPr>
            <a:picLocks noChangeAspect="1"/>
          </p:cNvPicPr>
          <p:nvPr/>
        </p:nvPicPr>
        <p:blipFill>
          <a:blip r:embed="rId8"/>
          <a:stretch>
            <a:fillRect/>
          </a:stretch>
        </p:blipFill>
        <p:spPr>
          <a:xfrm>
            <a:off x="183621" y="4097278"/>
            <a:ext cx="1327259" cy="1803710"/>
          </a:xfrm>
          <a:prstGeom prst="rect">
            <a:avLst/>
          </a:prstGeom>
        </p:spPr>
      </p:pic>
      <p:pic>
        <p:nvPicPr>
          <p:cNvPr id="28" name="Image 27">
            <a:extLst>
              <a:ext uri="{FF2B5EF4-FFF2-40B4-BE49-F238E27FC236}">
                <a16:creationId xmlns:a16="http://schemas.microsoft.com/office/drawing/2014/main" id="{3160C36F-A980-4F37-868C-B1CCDEE53F9C}"/>
              </a:ext>
            </a:extLst>
          </p:cNvPr>
          <p:cNvPicPr>
            <a:picLocks noChangeAspect="1"/>
          </p:cNvPicPr>
          <p:nvPr/>
        </p:nvPicPr>
        <p:blipFill>
          <a:blip r:embed="rId9"/>
          <a:stretch>
            <a:fillRect/>
          </a:stretch>
        </p:blipFill>
        <p:spPr>
          <a:xfrm>
            <a:off x="4859331" y="4106609"/>
            <a:ext cx="1411077" cy="1823750"/>
          </a:xfrm>
          <a:prstGeom prst="rect">
            <a:avLst/>
          </a:prstGeom>
        </p:spPr>
      </p:pic>
      <p:pic>
        <p:nvPicPr>
          <p:cNvPr id="34" name="Image 33">
            <a:extLst>
              <a:ext uri="{FF2B5EF4-FFF2-40B4-BE49-F238E27FC236}">
                <a16:creationId xmlns:a16="http://schemas.microsoft.com/office/drawing/2014/main" id="{E545935A-4DE5-4907-B1FF-BE0763D6FC82}"/>
              </a:ext>
            </a:extLst>
          </p:cNvPr>
          <p:cNvPicPr>
            <a:picLocks noChangeAspect="1"/>
          </p:cNvPicPr>
          <p:nvPr/>
        </p:nvPicPr>
        <p:blipFill>
          <a:blip r:embed="rId10"/>
          <a:stretch>
            <a:fillRect/>
          </a:stretch>
        </p:blipFill>
        <p:spPr>
          <a:xfrm>
            <a:off x="177548" y="1529901"/>
            <a:ext cx="1282341" cy="16487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6" name="Image 35">
            <a:extLst>
              <a:ext uri="{FF2B5EF4-FFF2-40B4-BE49-F238E27FC236}">
                <a16:creationId xmlns:a16="http://schemas.microsoft.com/office/drawing/2014/main" id="{3FD9FD62-0247-4A27-BD03-D7D71431C7F6}"/>
              </a:ext>
            </a:extLst>
          </p:cNvPr>
          <p:cNvPicPr>
            <a:picLocks noChangeAspect="1"/>
          </p:cNvPicPr>
          <p:nvPr/>
        </p:nvPicPr>
        <p:blipFill rotWithShape="1">
          <a:blip r:embed="rId11"/>
          <a:srcRect t="9755"/>
          <a:stretch/>
        </p:blipFill>
        <p:spPr>
          <a:xfrm>
            <a:off x="3353215" y="1533289"/>
            <a:ext cx="1377071" cy="16487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8" name="Image 37">
            <a:extLst>
              <a:ext uri="{FF2B5EF4-FFF2-40B4-BE49-F238E27FC236}">
                <a16:creationId xmlns:a16="http://schemas.microsoft.com/office/drawing/2014/main" id="{90EDCA70-4CD4-4B8E-B241-AC28206096A5}"/>
              </a:ext>
            </a:extLst>
          </p:cNvPr>
          <p:cNvPicPr>
            <a:picLocks noChangeAspect="1"/>
          </p:cNvPicPr>
          <p:nvPr/>
        </p:nvPicPr>
        <p:blipFill>
          <a:blip r:embed="rId12"/>
          <a:stretch>
            <a:fillRect/>
          </a:stretch>
        </p:blipFill>
        <p:spPr>
          <a:xfrm>
            <a:off x="1778957" y="1529901"/>
            <a:ext cx="1338480" cy="16487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ZoneTexte 3">
            <a:extLst>
              <a:ext uri="{FF2B5EF4-FFF2-40B4-BE49-F238E27FC236}">
                <a16:creationId xmlns:a16="http://schemas.microsoft.com/office/drawing/2014/main" id="{4E82CC52-92E9-4BBD-80AD-13132A8847EA}"/>
              </a:ext>
            </a:extLst>
          </p:cNvPr>
          <p:cNvSpPr txBox="1"/>
          <p:nvPr/>
        </p:nvSpPr>
        <p:spPr>
          <a:xfrm>
            <a:off x="-199014" y="3192150"/>
            <a:ext cx="2059936" cy="553998"/>
          </a:xfrm>
          <a:prstGeom prst="rect">
            <a:avLst/>
          </a:prstGeom>
          <a:noFill/>
        </p:spPr>
        <p:txBody>
          <a:bodyPr wrap="square" rtlCol="0">
            <a:spAutoFit/>
          </a:bodyPr>
          <a:lstStyle/>
          <a:p>
            <a:pPr algn="ctr"/>
            <a:r>
              <a:rPr lang="fr-FR" sz="1500" b="1" dirty="0"/>
              <a:t>Thierry ALLEMAND</a:t>
            </a:r>
          </a:p>
          <a:p>
            <a:pPr algn="ctr"/>
            <a:r>
              <a:rPr lang="fr-FR" sz="1500" b="1" dirty="0"/>
              <a:t>Directeur </a:t>
            </a:r>
          </a:p>
        </p:txBody>
      </p:sp>
      <p:sp>
        <p:nvSpPr>
          <p:cNvPr id="21" name="ZoneTexte 20">
            <a:extLst>
              <a:ext uri="{FF2B5EF4-FFF2-40B4-BE49-F238E27FC236}">
                <a16:creationId xmlns:a16="http://schemas.microsoft.com/office/drawing/2014/main" id="{F14D0944-DF10-44BE-A09E-546C7356F85C}"/>
              </a:ext>
            </a:extLst>
          </p:cNvPr>
          <p:cNvSpPr txBox="1"/>
          <p:nvPr/>
        </p:nvSpPr>
        <p:spPr>
          <a:xfrm>
            <a:off x="1513478" y="3197823"/>
            <a:ext cx="1878265" cy="954107"/>
          </a:xfrm>
          <a:prstGeom prst="rect">
            <a:avLst/>
          </a:prstGeom>
          <a:noFill/>
        </p:spPr>
        <p:txBody>
          <a:bodyPr wrap="square">
            <a:spAutoFit/>
          </a:bodyPr>
          <a:lstStyle/>
          <a:p>
            <a:pPr algn="ctr"/>
            <a:r>
              <a:rPr lang="fr-FR" sz="1400" b="1" dirty="0"/>
              <a:t>Jean-Christophe GAY Responsable Commercial</a:t>
            </a:r>
          </a:p>
          <a:p>
            <a:pPr algn="ctr"/>
            <a:endParaRPr lang="fr-FR" sz="1400" b="1" dirty="0"/>
          </a:p>
        </p:txBody>
      </p:sp>
      <p:sp>
        <p:nvSpPr>
          <p:cNvPr id="23" name="ZoneTexte 22">
            <a:extLst>
              <a:ext uri="{FF2B5EF4-FFF2-40B4-BE49-F238E27FC236}">
                <a16:creationId xmlns:a16="http://schemas.microsoft.com/office/drawing/2014/main" id="{0C363CAD-55CD-4802-B04C-A6B7CDAFB3CE}"/>
              </a:ext>
            </a:extLst>
          </p:cNvPr>
          <p:cNvSpPr txBox="1"/>
          <p:nvPr/>
        </p:nvSpPr>
        <p:spPr>
          <a:xfrm>
            <a:off x="3012948" y="3164879"/>
            <a:ext cx="1926420" cy="784830"/>
          </a:xfrm>
          <a:prstGeom prst="rect">
            <a:avLst/>
          </a:prstGeom>
          <a:noFill/>
        </p:spPr>
        <p:txBody>
          <a:bodyPr wrap="square">
            <a:spAutoFit/>
          </a:bodyPr>
          <a:lstStyle/>
          <a:p>
            <a:pPr algn="ctr"/>
            <a:r>
              <a:rPr lang="fr-FR" sz="1500" b="1" dirty="0"/>
              <a:t>Laurent MASSUCI</a:t>
            </a:r>
          </a:p>
          <a:p>
            <a:pPr algn="ctr"/>
            <a:r>
              <a:rPr lang="fr-FR" sz="1500" b="1" dirty="0"/>
              <a:t>Marché </a:t>
            </a:r>
          </a:p>
          <a:p>
            <a:pPr algn="ctr"/>
            <a:r>
              <a:rPr lang="fr-FR" sz="1500" b="1" dirty="0"/>
              <a:t>Professionnel</a:t>
            </a:r>
          </a:p>
        </p:txBody>
      </p:sp>
      <p:sp>
        <p:nvSpPr>
          <p:cNvPr id="24" name="ZoneTexte 23">
            <a:extLst>
              <a:ext uri="{FF2B5EF4-FFF2-40B4-BE49-F238E27FC236}">
                <a16:creationId xmlns:a16="http://schemas.microsoft.com/office/drawing/2014/main" id="{B92F83F5-1A3A-4AA0-B401-780BD7C70D73}"/>
              </a:ext>
            </a:extLst>
          </p:cNvPr>
          <p:cNvSpPr txBox="1"/>
          <p:nvPr/>
        </p:nvSpPr>
        <p:spPr>
          <a:xfrm>
            <a:off x="4601659" y="3205463"/>
            <a:ext cx="1926420" cy="784830"/>
          </a:xfrm>
          <a:prstGeom prst="rect">
            <a:avLst/>
          </a:prstGeom>
          <a:noFill/>
        </p:spPr>
        <p:txBody>
          <a:bodyPr wrap="square">
            <a:spAutoFit/>
          </a:bodyPr>
          <a:lstStyle/>
          <a:p>
            <a:pPr algn="ctr"/>
            <a:r>
              <a:rPr lang="fr-FR" sz="1500" b="1" dirty="0"/>
              <a:t>Marion GARCIA</a:t>
            </a:r>
          </a:p>
          <a:p>
            <a:pPr algn="ctr"/>
            <a:r>
              <a:rPr lang="fr-FR" sz="1500" b="1" dirty="0"/>
              <a:t>Marché </a:t>
            </a:r>
          </a:p>
          <a:p>
            <a:pPr algn="ctr"/>
            <a:r>
              <a:rPr lang="fr-FR" sz="1500" b="1" dirty="0"/>
              <a:t>Professionnel</a:t>
            </a:r>
          </a:p>
        </p:txBody>
      </p:sp>
      <p:sp>
        <p:nvSpPr>
          <p:cNvPr id="25" name="ZoneTexte 24">
            <a:extLst>
              <a:ext uri="{FF2B5EF4-FFF2-40B4-BE49-F238E27FC236}">
                <a16:creationId xmlns:a16="http://schemas.microsoft.com/office/drawing/2014/main" id="{D598EEF4-A0F6-48CE-8446-7796B45884C7}"/>
              </a:ext>
            </a:extLst>
          </p:cNvPr>
          <p:cNvSpPr txBox="1"/>
          <p:nvPr/>
        </p:nvSpPr>
        <p:spPr>
          <a:xfrm>
            <a:off x="6279801" y="3192150"/>
            <a:ext cx="1926420" cy="784830"/>
          </a:xfrm>
          <a:prstGeom prst="rect">
            <a:avLst/>
          </a:prstGeom>
          <a:noFill/>
        </p:spPr>
        <p:txBody>
          <a:bodyPr wrap="square">
            <a:spAutoFit/>
          </a:bodyPr>
          <a:lstStyle/>
          <a:p>
            <a:pPr algn="ctr"/>
            <a:r>
              <a:rPr lang="fr-FR" sz="1500" b="1" dirty="0"/>
              <a:t>Jérémy CAGNON</a:t>
            </a:r>
          </a:p>
          <a:p>
            <a:pPr algn="ctr"/>
            <a:r>
              <a:rPr lang="fr-FR" sz="1500" b="1" dirty="0"/>
              <a:t>Marché </a:t>
            </a:r>
          </a:p>
          <a:p>
            <a:pPr algn="ctr"/>
            <a:r>
              <a:rPr lang="fr-FR" sz="1500" b="1" dirty="0"/>
              <a:t>Particulier</a:t>
            </a:r>
          </a:p>
        </p:txBody>
      </p:sp>
      <p:sp>
        <p:nvSpPr>
          <p:cNvPr id="27" name="ZoneTexte 26">
            <a:extLst>
              <a:ext uri="{FF2B5EF4-FFF2-40B4-BE49-F238E27FC236}">
                <a16:creationId xmlns:a16="http://schemas.microsoft.com/office/drawing/2014/main" id="{20FAA0B1-12DA-4609-9002-B054C0B988B5}"/>
              </a:ext>
            </a:extLst>
          </p:cNvPr>
          <p:cNvSpPr txBox="1"/>
          <p:nvPr/>
        </p:nvSpPr>
        <p:spPr>
          <a:xfrm>
            <a:off x="7992946" y="3182014"/>
            <a:ext cx="1926420" cy="553998"/>
          </a:xfrm>
          <a:prstGeom prst="rect">
            <a:avLst/>
          </a:prstGeom>
          <a:noFill/>
        </p:spPr>
        <p:txBody>
          <a:bodyPr wrap="square">
            <a:spAutoFit/>
          </a:bodyPr>
          <a:lstStyle/>
          <a:p>
            <a:pPr algn="ctr"/>
            <a:r>
              <a:rPr lang="fr-FR" sz="1500" b="1" dirty="0"/>
              <a:t>Martine RACENET</a:t>
            </a:r>
          </a:p>
          <a:p>
            <a:pPr algn="ctr"/>
            <a:r>
              <a:rPr lang="fr-FR" sz="1500" b="1" dirty="0"/>
              <a:t>Service Client</a:t>
            </a:r>
          </a:p>
        </p:txBody>
      </p:sp>
      <p:sp>
        <p:nvSpPr>
          <p:cNvPr id="29" name="ZoneTexte 28">
            <a:extLst>
              <a:ext uri="{FF2B5EF4-FFF2-40B4-BE49-F238E27FC236}">
                <a16:creationId xmlns:a16="http://schemas.microsoft.com/office/drawing/2014/main" id="{1A2FA731-66E1-4EAA-9414-51B8B3F622A1}"/>
              </a:ext>
            </a:extLst>
          </p:cNvPr>
          <p:cNvSpPr txBox="1"/>
          <p:nvPr/>
        </p:nvSpPr>
        <p:spPr>
          <a:xfrm>
            <a:off x="9706091" y="3223720"/>
            <a:ext cx="1926420" cy="553998"/>
          </a:xfrm>
          <a:prstGeom prst="rect">
            <a:avLst/>
          </a:prstGeom>
          <a:noFill/>
        </p:spPr>
        <p:txBody>
          <a:bodyPr wrap="square">
            <a:spAutoFit/>
          </a:bodyPr>
          <a:lstStyle/>
          <a:p>
            <a:pPr algn="ctr"/>
            <a:r>
              <a:rPr lang="fr-FR" sz="1500" b="1" dirty="0"/>
              <a:t>Iness SLAOUI</a:t>
            </a:r>
          </a:p>
          <a:p>
            <a:pPr algn="ctr"/>
            <a:r>
              <a:rPr lang="fr-FR" sz="1500" b="1" dirty="0"/>
              <a:t>Conseillère accueil</a:t>
            </a:r>
          </a:p>
        </p:txBody>
      </p:sp>
      <p:sp>
        <p:nvSpPr>
          <p:cNvPr id="31" name="ZoneTexte 30">
            <a:extLst>
              <a:ext uri="{FF2B5EF4-FFF2-40B4-BE49-F238E27FC236}">
                <a16:creationId xmlns:a16="http://schemas.microsoft.com/office/drawing/2014/main" id="{CD97ECD4-E337-416F-BD25-436B2F53D5CA}"/>
              </a:ext>
            </a:extLst>
          </p:cNvPr>
          <p:cNvSpPr txBox="1"/>
          <p:nvPr/>
        </p:nvSpPr>
        <p:spPr>
          <a:xfrm>
            <a:off x="9711535" y="6077338"/>
            <a:ext cx="1926420" cy="553998"/>
          </a:xfrm>
          <a:prstGeom prst="rect">
            <a:avLst/>
          </a:prstGeom>
          <a:noFill/>
        </p:spPr>
        <p:txBody>
          <a:bodyPr wrap="square">
            <a:spAutoFit/>
          </a:bodyPr>
          <a:lstStyle/>
          <a:p>
            <a:pPr algn="ctr"/>
            <a:r>
              <a:rPr lang="fr-FR" sz="1500" b="1" dirty="0"/>
              <a:t>Noémie DELORE</a:t>
            </a:r>
          </a:p>
          <a:p>
            <a:pPr algn="ctr"/>
            <a:r>
              <a:rPr lang="fr-FR" sz="1500" b="1" dirty="0"/>
              <a:t>Apprentie</a:t>
            </a:r>
          </a:p>
        </p:txBody>
      </p:sp>
      <p:sp>
        <p:nvSpPr>
          <p:cNvPr id="32" name="ZoneTexte 31">
            <a:extLst>
              <a:ext uri="{FF2B5EF4-FFF2-40B4-BE49-F238E27FC236}">
                <a16:creationId xmlns:a16="http://schemas.microsoft.com/office/drawing/2014/main" id="{7F50C7C3-4879-48F8-8D1A-99B374B1CE84}"/>
              </a:ext>
            </a:extLst>
          </p:cNvPr>
          <p:cNvSpPr txBox="1"/>
          <p:nvPr/>
        </p:nvSpPr>
        <p:spPr>
          <a:xfrm>
            <a:off x="8007666" y="5961922"/>
            <a:ext cx="1926420" cy="784830"/>
          </a:xfrm>
          <a:prstGeom prst="rect">
            <a:avLst/>
          </a:prstGeom>
          <a:noFill/>
        </p:spPr>
        <p:txBody>
          <a:bodyPr wrap="square">
            <a:spAutoFit/>
          </a:bodyPr>
          <a:lstStyle/>
          <a:p>
            <a:pPr algn="ctr"/>
            <a:r>
              <a:rPr lang="fr-FR" sz="1500" b="1" dirty="0"/>
              <a:t>Edouard PELTRET</a:t>
            </a:r>
          </a:p>
          <a:p>
            <a:pPr algn="ctr"/>
            <a:r>
              <a:rPr lang="fr-FR" sz="1500" b="1" dirty="0"/>
              <a:t>Marché</a:t>
            </a:r>
          </a:p>
          <a:p>
            <a:pPr algn="ctr"/>
            <a:r>
              <a:rPr lang="fr-FR" sz="1500" b="1" dirty="0"/>
              <a:t>Particulier</a:t>
            </a:r>
          </a:p>
        </p:txBody>
      </p:sp>
      <p:sp>
        <p:nvSpPr>
          <p:cNvPr id="33" name="ZoneTexte 32">
            <a:extLst>
              <a:ext uri="{FF2B5EF4-FFF2-40B4-BE49-F238E27FC236}">
                <a16:creationId xmlns:a16="http://schemas.microsoft.com/office/drawing/2014/main" id="{6C0EAD21-24F0-4340-952D-52E8D48B26CD}"/>
              </a:ext>
            </a:extLst>
          </p:cNvPr>
          <p:cNvSpPr txBox="1"/>
          <p:nvPr/>
        </p:nvSpPr>
        <p:spPr>
          <a:xfrm>
            <a:off x="4615060" y="5920216"/>
            <a:ext cx="1926420" cy="784830"/>
          </a:xfrm>
          <a:prstGeom prst="rect">
            <a:avLst/>
          </a:prstGeom>
          <a:noFill/>
        </p:spPr>
        <p:txBody>
          <a:bodyPr wrap="square">
            <a:spAutoFit/>
          </a:bodyPr>
          <a:lstStyle/>
          <a:p>
            <a:pPr algn="ctr"/>
            <a:r>
              <a:rPr lang="fr-FR" sz="1500" b="1" dirty="0"/>
              <a:t>Stéphane DURO </a:t>
            </a:r>
          </a:p>
          <a:p>
            <a:pPr algn="ctr"/>
            <a:r>
              <a:rPr lang="fr-FR" sz="1500" b="1" dirty="0"/>
              <a:t>Marché</a:t>
            </a:r>
          </a:p>
          <a:p>
            <a:pPr algn="ctr"/>
            <a:r>
              <a:rPr lang="fr-FR" sz="1500" b="1" dirty="0"/>
              <a:t>Jeune</a:t>
            </a:r>
          </a:p>
        </p:txBody>
      </p:sp>
      <p:sp>
        <p:nvSpPr>
          <p:cNvPr id="35" name="ZoneTexte 34">
            <a:extLst>
              <a:ext uri="{FF2B5EF4-FFF2-40B4-BE49-F238E27FC236}">
                <a16:creationId xmlns:a16="http://schemas.microsoft.com/office/drawing/2014/main" id="{66D4EC83-40F8-4436-A25D-0942B404454D}"/>
              </a:ext>
            </a:extLst>
          </p:cNvPr>
          <p:cNvSpPr txBox="1"/>
          <p:nvPr/>
        </p:nvSpPr>
        <p:spPr>
          <a:xfrm>
            <a:off x="3020643" y="5957347"/>
            <a:ext cx="1926420" cy="784830"/>
          </a:xfrm>
          <a:prstGeom prst="rect">
            <a:avLst/>
          </a:prstGeom>
          <a:noFill/>
        </p:spPr>
        <p:txBody>
          <a:bodyPr wrap="square">
            <a:spAutoFit/>
          </a:bodyPr>
          <a:lstStyle/>
          <a:p>
            <a:pPr algn="ctr"/>
            <a:r>
              <a:rPr lang="fr-FR" sz="1500" b="1" dirty="0"/>
              <a:t>Laure MAYEUR Marché </a:t>
            </a:r>
          </a:p>
          <a:p>
            <a:pPr algn="ctr"/>
            <a:r>
              <a:rPr lang="fr-FR" sz="1500" b="1" dirty="0"/>
              <a:t>Particulier</a:t>
            </a:r>
          </a:p>
        </p:txBody>
      </p:sp>
      <p:sp>
        <p:nvSpPr>
          <p:cNvPr id="37" name="ZoneTexte 36">
            <a:extLst>
              <a:ext uri="{FF2B5EF4-FFF2-40B4-BE49-F238E27FC236}">
                <a16:creationId xmlns:a16="http://schemas.microsoft.com/office/drawing/2014/main" id="{26F15507-52E3-4093-842F-D932301BBB2C}"/>
              </a:ext>
            </a:extLst>
          </p:cNvPr>
          <p:cNvSpPr txBox="1"/>
          <p:nvPr/>
        </p:nvSpPr>
        <p:spPr>
          <a:xfrm>
            <a:off x="-65498" y="5951889"/>
            <a:ext cx="1926420" cy="784830"/>
          </a:xfrm>
          <a:prstGeom prst="rect">
            <a:avLst/>
          </a:prstGeom>
          <a:noFill/>
        </p:spPr>
        <p:txBody>
          <a:bodyPr wrap="square">
            <a:spAutoFit/>
          </a:bodyPr>
          <a:lstStyle/>
          <a:p>
            <a:pPr algn="ctr"/>
            <a:r>
              <a:rPr lang="fr-FR" sz="1500" b="1" dirty="0"/>
              <a:t>Patrick PONCET</a:t>
            </a:r>
          </a:p>
          <a:p>
            <a:pPr algn="ctr"/>
            <a:r>
              <a:rPr lang="fr-FR" sz="1500" b="1" dirty="0"/>
              <a:t>Marché </a:t>
            </a:r>
          </a:p>
          <a:p>
            <a:pPr algn="ctr"/>
            <a:r>
              <a:rPr lang="fr-FR" sz="1500" b="1" dirty="0"/>
              <a:t>Patrimonial</a:t>
            </a:r>
          </a:p>
        </p:txBody>
      </p:sp>
      <p:sp>
        <p:nvSpPr>
          <p:cNvPr id="39" name="ZoneTexte 38">
            <a:extLst>
              <a:ext uri="{FF2B5EF4-FFF2-40B4-BE49-F238E27FC236}">
                <a16:creationId xmlns:a16="http://schemas.microsoft.com/office/drawing/2014/main" id="{A61B53FE-83D3-4388-9D01-5BCA91880846}"/>
              </a:ext>
            </a:extLst>
          </p:cNvPr>
          <p:cNvSpPr txBox="1"/>
          <p:nvPr/>
        </p:nvSpPr>
        <p:spPr>
          <a:xfrm>
            <a:off x="1448396" y="5954101"/>
            <a:ext cx="1926420" cy="784830"/>
          </a:xfrm>
          <a:prstGeom prst="rect">
            <a:avLst/>
          </a:prstGeom>
          <a:noFill/>
        </p:spPr>
        <p:txBody>
          <a:bodyPr wrap="square">
            <a:spAutoFit/>
          </a:bodyPr>
          <a:lstStyle/>
          <a:p>
            <a:pPr algn="ctr"/>
            <a:r>
              <a:rPr lang="fr-FR" sz="1500" b="1" dirty="0"/>
              <a:t>Guillaume PHEULPIN</a:t>
            </a:r>
          </a:p>
          <a:p>
            <a:pPr algn="ctr"/>
            <a:r>
              <a:rPr lang="fr-FR" sz="1500" b="1" dirty="0"/>
              <a:t>Marché</a:t>
            </a:r>
          </a:p>
          <a:p>
            <a:pPr algn="ctr"/>
            <a:r>
              <a:rPr lang="fr-FR" sz="1500" b="1" dirty="0"/>
              <a:t>Patrimonial </a:t>
            </a:r>
          </a:p>
        </p:txBody>
      </p:sp>
      <p:sp>
        <p:nvSpPr>
          <p:cNvPr id="41" name="ZoneTexte 40">
            <a:extLst>
              <a:ext uri="{FF2B5EF4-FFF2-40B4-BE49-F238E27FC236}">
                <a16:creationId xmlns:a16="http://schemas.microsoft.com/office/drawing/2014/main" id="{E16DFD71-8AAE-4D69-8AE4-976EFED9F1E1}"/>
              </a:ext>
            </a:extLst>
          </p:cNvPr>
          <p:cNvSpPr txBox="1"/>
          <p:nvPr/>
        </p:nvSpPr>
        <p:spPr>
          <a:xfrm>
            <a:off x="6074289" y="5920216"/>
            <a:ext cx="2539242" cy="784830"/>
          </a:xfrm>
          <a:prstGeom prst="rect">
            <a:avLst/>
          </a:prstGeom>
          <a:noFill/>
        </p:spPr>
        <p:txBody>
          <a:bodyPr wrap="square">
            <a:spAutoFit/>
          </a:bodyPr>
          <a:lstStyle/>
          <a:p>
            <a:pPr algn="ctr"/>
            <a:r>
              <a:rPr lang="fr-FR" sz="1500" b="1" dirty="0"/>
              <a:t>Régine </a:t>
            </a:r>
          </a:p>
          <a:p>
            <a:pPr algn="ctr"/>
            <a:r>
              <a:rPr lang="fr-FR" sz="1500" b="1" dirty="0"/>
              <a:t>GODOT-JACQUOT</a:t>
            </a:r>
          </a:p>
          <a:p>
            <a:pPr algn="ctr"/>
            <a:r>
              <a:rPr lang="fr-FR" sz="1500" b="1" dirty="0"/>
              <a:t>Service Client</a:t>
            </a:r>
          </a:p>
        </p:txBody>
      </p:sp>
      <p:pic>
        <p:nvPicPr>
          <p:cNvPr id="7" name="Image 6">
            <a:extLst>
              <a:ext uri="{FF2B5EF4-FFF2-40B4-BE49-F238E27FC236}">
                <a16:creationId xmlns:a16="http://schemas.microsoft.com/office/drawing/2014/main" id="{BC3DA995-2046-4AEE-89D0-623A7274EAB2}"/>
              </a:ext>
            </a:extLst>
          </p:cNvPr>
          <p:cNvPicPr>
            <a:picLocks noChangeAspect="1"/>
          </p:cNvPicPr>
          <p:nvPr/>
        </p:nvPicPr>
        <p:blipFill>
          <a:blip r:embed="rId13"/>
          <a:stretch>
            <a:fillRect/>
          </a:stretch>
        </p:blipFill>
        <p:spPr>
          <a:xfrm>
            <a:off x="9892626" y="4093461"/>
            <a:ext cx="1449019" cy="1856700"/>
          </a:xfrm>
          <a:prstGeom prst="rect">
            <a:avLst/>
          </a:prstGeom>
        </p:spPr>
      </p:pic>
      <p:pic>
        <p:nvPicPr>
          <p:cNvPr id="40" name="Image 39">
            <a:extLst>
              <a:ext uri="{FF2B5EF4-FFF2-40B4-BE49-F238E27FC236}">
                <a16:creationId xmlns:a16="http://schemas.microsoft.com/office/drawing/2014/main" id="{F61C6C7C-5D42-4023-B511-FF53563C4B58}"/>
              </a:ext>
            </a:extLst>
          </p:cNvPr>
          <p:cNvPicPr>
            <a:picLocks noChangeAspect="1"/>
          </p:cNvPicPr>
          <p:nvPr/>
        </p:nvPicPr>
        <p:blipFill>
          <a:blip r:embed="rId4"/>
          <a:stretch>
            <a:fillRect/>
          </a:stretch>
        </p:blipFill>
        <p:spPr>
          <a:xfrm>
            <a:off x="1768047" y="4102602"/>
            <a:ext cx="1374517" cy="1823750"/>
          </a:xfrm>
          <a:prstGeom prst="rect">
            <a:avLst/>
          </a:prstGeom>
        </p:spPr>
      </p:pic>
      <p:pic>
        <p:nvPicPr>
          <p:cNvPr id="42" name="Image 41">
            <a:extLst>
              <a:ext uri="{FF2B5EF4-FFF2-40B4-BE49-F238E27FC236}">
                <a16:creationId xmlns:a16="http://schemas.microsoft.com/office/drawing/2014/main" id="{F712ACEB-C643-4203-AA36-A9C38A2CB8B1}"/>
              </a:ext>
            </a:extLst>
          </p:cNvPr>
          <p:cNvPicPr>
            <a:picLocks noChangeAspect="1"/>
          </p:cNvPicPr>
          <p:nvPr/>
        </p:nvPicPr>
        <p:blipFill>
          <a:blip r:embed="rId6"/>
          <a:stretch>
            <a:fillRect/>
          </a:stretch>
        </p:blipFill>
        <p:spPr>
          <a:xfrm>
            <a:off x="3396345" y="4100727"/>
            <a:ext cx="1374517" cy="1835893"/>
          </a:xfrm>
          <a:prstGeom prst="rect">
            <a:avLst/>
          </a:prstGeom>
        </p:spPr>
      </p:pic>
      <p:pic>
        <p:nvPicPr>
          <p:cNvPr id="43" name="Image 42">
            <a:extLst>
              <a:ext uri="{FF2B5EF4-FFF2-40B4-BE49-F238E27FC236}">
                <a16:creationId xmlns:a16="http://schemas.microsoft.com/office/drawing/2014/main" id="{F516753C-43B2-4491-9E07-8E6D3FBD145B}"/>
              </a:ext>
            </a:extLst>
          </p:cNvPr>
          <p:cNvPicPr>
            <a:picLocks noChangeAspect="1"/>
          </p:cNvPicPr>
          <p:nvPr/>
        </p:nvPicPr>
        <p:blipFill>
          <a:blip r:embed="rId8"/>
          <a:stretch>
            <a:fillRect/>
          </a:stretch>
        </p:blipFill>
        <p:spPr>
          <a:xfrm>
            <a:off x="227320" y="4104544"/>
            <a:ext cx="1327259" cy="1803710"/>
          </a:xfrm>
          <a:prstGeom prst="rect">
            <a:avLst/>
          </a:prstGeom>
        </p:spPr>
      </p:pic>
      <p:pic>
        <p:nvPicPr>
          <p:cNvPr id="45" name="Image 44">
            <a:extLst>
              <a:ext uri="{FF2B5EF4-FFF2-40B4-BE49-F238E27FC236}">
                <a16:creationId xmlns:a16="http://schemas.microsoft.com/office/drawing/2014/main" id="{525A7BCF-5B64-4C86-AE8F-23DBCEE30E0D}"/>
              </a:ext>
            </a:extLst>
          </p:cNvPr>
          <p:cNvPicPr>
            <a:picLocks noChangeAspect="1"/>
          </p:cNvPicPr>
          <p:nvPr/>
        </p:nvPicPr>
        <p:blipFill>
          <a:blip r:embed="rId9"/>
          <a:stretch>
            <a:fillRect/>
          </a:stretch>
        </p:blipFill>
        <p:spPr>
          <a:xfrm>
            <a:off x="4903030" y="4113875"/>
            <a:ext cx="1411077" cy="1823750"/>
          </a:xfrm>
          <a:prstGeom prst="rect">
            <a:avLst/>
          </a:prstGeom>
        </p:spPr>
      </p:pic>
      <p:pic>
        <p:nvPicPr>
          <p:cNvPr id="47" name="Image 46">
            <a:extLst>
              <a:ext uri="{FF2B5EF4-FFF2-40B4-BE49-F238E27FC236}">
                <a16:creationId xmlns:a16="http://schemas.microsoft.com/office/drawing/2014/main" id="{AF8E3683-768D-4CA6-AFC8-317687FCF9C8}"/>
              </a:ext>
            </a:extLst>
          </p:cNvPr>
          <p:cNvPicPr>
            <a:picLocks noChangeAspect="1"/>
          </p:cNvPicPr>
          <p:nvPr/>
        </p:nvPicPr>
        <p:blipFill>
          <a:blip r:embed="rId13"/>
          <a:stretch>
            <a:fillRect/>
          </a:stretch>
        </p:blipFill>
        <p:spPr>
          <a:xfrm>
            <a:off x="9842854" y="4094767"/>
            <a:ext cx="1449019" cy="18567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8" name="Image 47">
            <a:extLst>
              <a:ext uri="{FF2B5EF4-FFF2-40B4-BE49-F238E27FC236}">
                <a16:creationId xmlns:a16="http://schemas.microsoft.com/office/drawing/2014/main" id="{697C2C52-3C52-4BD8-A92D-807517FAC9FE}"/>
              </a:ext>
            </a:extLst>
          </p:cNvPr>
          <p:cNvPicPr>
            <a:picLocks noChangeAspect="1"/>
          </p:cNvPicPr>
          <p:nvPr/>
        </p:nvPicPr>
        <p:blipFill>
          <a:blip r:embed="rId4"/>
          <a:stretch>
            <a:fillRect/>
          </a:stretch>
        </p:blipFill>
        <p:spPr>
          <a:xfrm>
            <a:off x="1718275" y="4103908"/>
            <a:ext cx="1374517" cy="18237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9" name="Image 48">
            <a:extLst>
              <a:ext uri="{FF2B5EF4-FFF2-40B4-BE49-F238E27FC236}">
                <a16:creationId xmlns:a16="http://schemas.microsoft.com/office/drawing/2014/main" id="{26589B76-690C-4F0A-BF89-2DEA6475DE56}"/>
              </a:ext>
            </a:extLst>
          </p:cNvPr>
          <p:cNvPicPr>
            <a:picLocks noChangeAspect="1"/>
          </p:cNvPicPr>
          <p:nvPr/>
        </p:nvPicPr>
        <p:blipFill>
          <a:blip r:embed="rId6"/>
          <a:stretch>
            <a:fillRect/>
          </a:stretch>
        </p:blipFill>
        <p:spPr>
          <a:xfrm>
            <a:off x="3346573" y="4102033"/>
            <a:ext cx="1374517" cy="183589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0" name="Image 49">
            <a:extLst>
              <a:ext uri="{FF2B5EF4-FFF2-40B4-BE49-F238E27FC236}">
                <a16:creationId xmlns:a16="http://schemas.microsoft.com/office/drawing/2014/main" id="{940AD298-4833-4E11-AFE0-8B40293E28D3}"/>
              </a:ext>
            </a:extLst>
          </p:cNvPr>
          <p:cNvPicPr>
            <a:picLocks noChangeAspect="1"/>
          </p:cNvPicPr>
          <p:nvPr/>
        </p:nvPicPr>
        <p:blipFill>
          <a:blip r:embed="rId8"/>
          <a:stretch>
            <a:fillRect/>
          </a:stretch>
        </p:blipFill>
        <p:spPr>
          <a:xfrm>
            <a:off x="177548" y="4105850"/>
            <a:ext cx="1327259" cy="18037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2" name="Image 51">
            <a:extLst>
              <a:ext uri="{FF2B5EF4-FFF2-40B4-BE49-F238E27FC236}">
                <a16:creationId xmlns:a16="http://schemas.microsoft.com/office/drawing/2014/main" id="{DD4A6C93-CB42-4A27-B41A-8298BE74B9ED}"/>
              </a:ext>
            </a:extLst>
          </p:cNvPr>
          <p:cNvPicPr>
            <a:picLocks noChangeAspect="1"/>
          </p:cNvPicPr>
          <p:nvPr/>
        </p:nvPicPr>
        <p:blipFill>
          <a:blip r:embed="rId9"/>
          <a:stretch>
            <a:fillRect/>
          </a:stretch>
        </p:blipFill>
        <p:spPr>
          <a:xfrm>
            <a:off x="4909103" y="4116470"/>
            <a:ext cx="1411077" cy="18237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Image 11">
            <a:extLst>
              <a:ext uri="{FF2B5EF4-FFF2-40B4-BE49-F238E27FC236}">
                <a16:creationId xmlns:a16="http://schemas.microsoft.com/office/drawing/2014/main" id="{B85BF01A-70AC-466E-80E4-C83F27693CE7}"/>
              </a:ext>
            </a:extLst>
          </p:cNvPr>
          <p:cNvPicPr>
            <a:picLocks noChangeAspect="1"/>
          </p:cNvPicPr>
          <p:nvPr/>
        </p:nvPicPr>
        <p:blipFill>
          <a:blip r:embed="rId14"/>
          <a:stretch>
            <a:fillRect/>
          </a:stretch>
        </p:blipFill>
        <p:spPr>
          <a:xfrm>
            <a:off x="9944302" y="1530198"/>
            <a:ext cx="1359774" cy="169221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5" name="Image 14">
            <a:extLst>
              <a:ext uri="{FF2B5EF4-FFF2-40B4-BE49-F238E27FC236}">
                <a16:creationId xmlns:a16="http://schemas.microsoft.com/office/drawing/2014/main" id="{1189C379-2DD0-4135-8950-64F27BBA60DF}"/>
              </a:ext>
            </a:extLst>
          </p:cNvPr>
          <p:cNvPicPr>
            <a:picLocks noChangeAspect="1"/>
          </p:cNvPicPr>
          <p:nvPr/>
        </p:nvPicPr>
        <p:blipFill>
          <a:blip r:embed="rId15"/>
          <a:stretch>
            <a:fillRect/>
          </a:stretch>
        </p:blipFill>
        <p:spPr>
          <a:xfrm>
            <a:off x="8270359" y="1524554"/>
            <a:ext cx="1362935" cy="169851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8" name="Image 17">
            <a:extLst>
              <a:ext uri="{FF2B5EF4-FFF2-40B4-BE49-F238E27FC236}">
                <a16:creationId xmlns:a16="http://schemas.microsoft.com/office/drawing/2014/main" id="{0EF554D9-AB7C-43DE-9694-69E2E45A60C9}"/>
              </a:ext>
            </a:extLst>
          </p:cNvPr>
          <p:cNvPicPr>
            <a:picLocks noChangeAspect="1"/>
          </p:cNvPicPr>
          <p:nvPr/>
        </p:nvPicPr>
        <p:blipFill>
          <a:blip r:embed="rId16"/>
          <a:stretch>
            <a:fillRect/>
          </a:stretch>
        </p:blipFill>
        <p:spPr>
          <a:xfrm>
            <a:off x="8194209" y="4100727"/>
            <a:ext cx="1458767" cy="184943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Image 2">
            <a:extLst>
              <a:ext uri="{FF2B5EF4-FFF2-40B4-BE49-F238E27FC236}">
                <a16:creationId xmlns:a16="http://schemas.microsoft.com/office/drawing/2014/main" id="{A9844E6E-E9EB-41EB-AFD2-ADF2B50F2344}"/>
              </a:ext>
            </a:extLst>
          </p:cNvPr>
          <p:cNvPicPr>
            <a:picLocks noChangeAspect="1"/>
          </p:cNvPicPr>
          <p:nvPr/>
        </p:nvPicPr>
        <p:blipFill>
          <a:blip r:embed="rId17"/>
          <a:stretch>
            <a:fillRect/>
          </a:stretch>
        </p:blipFill>
        <p:spPr>
          <a:xfrm>
            <a:off x="6585178" y="4100727"/>
            <a:ext cx="1372715" cy="186526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833339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ond de photo blanc solide idéal pour la conception graphique de  composites, les fondus vidéo, les transitions vidéo, la fondu au blanc, les  modèles de présentation powerpoint Photo Stock - Alamy">
            <a:extLst>
              <a:ext uri="{FF2B5EF4-FFF2-40B4-BE49-F238E27FC236}">
                <a16:creationId xmlns:a16="http://schemas.microsoft.com/office/drawing/2014/main" id="{2455D0A5-415A-467E-A9C5-A68063E4B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33"/>
          <a:stretch/>
        </p:blipFill>
        <p:spPr bwMode="auto">
          <a:xfrm>
            <a:off x="-122057" y="0"/>
            <a:ext cx="13014822" cy="8419236"/>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p:cNvSpPr>
            <a:spLocks noGrp="1"/>
          </p:cNvSpPr>
          <p:nvPr>
            <p:ph type="ctrTitle"/>
          </p:nvPr>
        </p:nvSpPr>
        <p:spPr>
          <a:xfrm>
            <a:off x="66144" y="0"/>
            <a:ext cx="10249734" cy="721676"/>
          </a:xfrm>
        </p:spPr>
        <p:txBody>
          <a:bodyPr/>
          <a:lstStyle/>
          <a:p>
            <a:r>
              <a:rPr lang="fr-FR" sz="4400" dirty="0"/>
              <a:t>L’équipe des salariés </a:t>
            </a:r>
            <a:br>
              <a:rPr lang="fr-FR" sz="4400" dirty="0"/>
            </a:br>
            <a:r>
              <a:rPr lang="fr-FR" sz="4400" dirty="0"/>
              <a:t>de la Caisse sur le site de Valentin</a:t>
            </a:r>
          </a:p>
        </p:txBody>
      </p:sp>
      <p:pic>
        <p:nvPicPr>
          <p:cNvPr id="3" name="Image 2">
            <a:extLst>
              <a:ext uri="{FF2B5EF4-FFF2-40B4-BE49-F238E27FC236}">
                <a16:creationId xmlns:a16="http://schemas.microsoft.com/office/drawing/2014/main" id="{E069A3E2-8AA9-4087-955B-E2D1F3E7BEFA}"/>
              </a:ext>
            </a:extLst>
          </p:cNvPr>
          <p:cNvPicPr>
            <a:picLocks noChangeAspect="1"/>
          </p:cNvPicPr>
          <p:nvPr/>
        </p:nvPicPr>
        <p:blipFill>
          <a:blip r:embed="rId4"/>
          <a:stretch>
            <a:fillRect/>
          </a:stretch>
        </p:blipFill>
        <p:spPr>
          <a:xfrm>
            <a:off x="4541198" y="4158570"/>
            <a:ext cx="1434021" cy="18683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Image 7">
            <a:extLst>
              <a:ext uri="{FF2B5EF4-FFF2-40B4-BE49-F238E27FC236}">
                <a16:creationId xmlns:a16="http://schemas.microsoft.com/office/drawing/2014/main" id="{41521908-8822-45EB-8D83-43DC489DC73C}"/>
              </a:ext>
            </a:extLst>
          </p:cNvPr>
          <p:cNvPicPr>
            <a:picLocks noChangeAspect="1"/>
          </p:cNvPicPr>
          <p:nvPr/>
        </p:nvPicPr>
        <p:blipFill>
          <a:blip r:embed="rId5"/>
          <a:stretch>
            <a:fillRect/>
          </a:stretch>
        </p:blipFill>
        <p:spPr>
          <a:xfrm>
            <a:off x="1775105" y="4111122"/>
            <a:ext cx="1413163" cy="18683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ZoneTexte 12">
            <a:extLst>
              <a:ext uri="{FF2B5EF4-FFF2-40B4-BE49-F238E27FC236}">
                <a16:creationId xmlns:a16="http://schemas.microsoft.com/office/drawing/2014/main" id="{BFFD6769-7A3D-4ED1-B123-E5ADFA10A44F}"/>
              </a:ext>
            </a:extLst>
          </p:cNvPr>
          <p:cNvSpPr txBox="1"/>
          <p:nvPr/>
        </p:nvSpPr>
        <p:spPr>
          <a:xfrm>
            <a:off x="6177857" y="3322123"/>
            <a:ext cx="1926420" cy="784830"/>
          </a:xfrm>
          <a:prstGeom prst="rect">
            <a:avLst/>
          </a:prstGeom>
          <a:noFill/>
        </p:spPr>
        <p:txBody>
          <a:bodyPr wrap="square">
            <a:spAutoFit/>
          </a:bodyPr>
          <a:lstStyle/>
          <a:p>
            <a:pPr algn="ctr"/>
            <a:r>
              <a:rPr lang="fr-FR" sz="1500" b="1" dirty="0"/>
              <a:t>Angelina </a:t>
            </a:r>
          </a:p>
          <a:p>
            <a:pPr algn="ctr"/>
            <a:r>
              <a:rPr lang="fr-FR" sz="1500" b="1" dirty="0"/>
              <a:t>LEBARD-LOYE</a:t>
            </a:r>
          </a:p>
          <a:p>
            <a:pPr algn="ctr"/>
            <a:r>
              <a:rPr lang="fr-FR" sz="1500" b="1" dirty="0"/>
              <a:t>Marché Particulier</a:t>
            </a:r>
          </a:p>
        </p:txBody>
      </p:sp>
      <p:sp>
        <p:nvSpPr>
          <p:cNvPr id="14" name="ZoneTexte 13">
            <a:extLst>
              <a:ext uri="{FF2B5EF4-FFF2-40B4-BE49-F238E27FC236}">
                <a16:creationId xmlns:a16="http://schemas.microsoft.com/office/drawing/2014/main" id="{BE8F68B7-ED05-4FF9-B8EC-35D4E20F7ECA}"/>
              </a:ext>
            </a:extLst>
          </p:cNvPr>
          <p:cNvSpPr txBox="1"/>
          <p:nvPr/>
        </p:nvSpPr>
        <p:spPr>
          <a:xfrm>
            <a:off x="9056363" y="3322123"/>
            <a:ext cx="1926420" cy="784830"/>
          </a:xfrm>
          <a:prstGeom prst="rect">
            <a:avLst/>
          </a:prstGeom>
          <a:noFill/>
        </p:spPr>
        <p:txBody>
          <a:bodyPr wrap="square">
            <a:spAutoFit/>
          </a:bodyPr>
          <a:lstStyle/>
          <a:p>
            <a:pPr algn="ctr"/>
            <a:r>
              <a:rPr lang="fr-FR" sz="1500" b="1" dirty="0"/>
              <a:t>Claire FILALI</a:t>
            </a:r>
          </a:p>
          <a:p>
            <a:pPr algn="ctr"/>
            <a:r>
              <a:rPr lang="fr-FR" sz="1500" b="1" dirty="0"/>
              <a:t>Marché </a:t>
            </a:r>
          </a:p>
          <a:p>
            <a:pPr algn="ctr"/>
            <a:r>
              <a:rPr lang="fr-FR" sz="1500" b="1" dirty="0"/>
              <a:t>Particulier</a:t>
            </a:r>
          </a:p>
        </p:txBody>
      </p:sp>
      <p:sp>
        <p:nvSpPr>
          <p:cNvPr id="15" name="ZoneTexte 14">
            <a:extLst>
              <a:ext uri="{FF2B5EF4-FFF2-40B4-BE49-F238E27FC236}">
                <a16:creationId xmlns:a16="http://schemas.microsoft.com/office/drawing/2014/main" id="{C6E1A910-1AF4-4D6E-9CC6-98B318843E04}"/>
              </a:ext>
            </a:extLst>
          </p:cNvPr>
          <p:cNvSpPr txBox="1"/>
          <p:nvPr/>
        </p:nvSpPr>
        <p:spPr>
          <a:xfrm>
            <a:off x="7220462" y="5963135"/>
            <a:ext cx="1882822" cy="738664"/>
          </a:xfrm>
          <a:prstGeom prst="rect">
            <a:avLst/>
          </a:prstGeom>
          <a:noFill/>
        </p:spPr>
        <p:txBody>
          <a:bodyPr wrap="square">
            <a:spAutoFit/>
          </a:bodyPr>
          <a:lstStyle/>
          <a:p>
            <a:pPr algn="ctr"/>
            <a:r>
              <a:rPr lang="fr-FR" sz="1400" b="1" dirty="0"/>
              <a:t>Eva BOSC</a:t>
            </a:r>
          </a:p>
          <a:p>
            <a:pPr algn="ctr"/>
            <a:r>
              <a:rPr lang="fr-FR" sz="1400" b="1" dirty="0"/>
              <a:t>Marché</a:t>
            </a:r>
          </a:p>
          <a:p>
            <a:pPr algn="ctr"/>
            <a:r>
              <a:rPr lang="fr-FR" sz="1400" b="1" dirty="0"/>
              <a:t>Jeune</a:t>
            </a:r>
          </a:p>
        </p:txBody>
      </p:sp>
      <p:sp>
        <p:nvSpPr>
          <p:cNvPr id="16" name="ZoneTexte 15">
            <a:extLst>
              <a:ext uri="{FF2B5EF4-FFF2-40B4-BE49-F238E27FC236}">
                <a16:creationId xmlns:a16="http://schemas.microsoft.com/office/drawing/2014/main" id="{5E8510A0-ED7F-4EA9-A545-FBFA1588A5E9}"/>
              </a:ext>
            </a:extLst>
          </p:cNvPr>
          <p:cNvSpPr txBox="1"/>
          <p:nvPr/>
        </p:nvSpPr>
        <p:spPr>
          <a:xfrm>
            <a:off x="215329" y="3342352"/>
            <a:ext cx="1926420" cy="553998"/>
          </a:xfrm>
          <a:prstGeom prst="rect">
            <a:avLst/>
          </a:prstGeom>
          <a:noFill/>
        </p:spPr>
        <p:txBody>
          <a:bodyPr wrap="square">
            <a:spAutoFit/>
          </a:bodyPr>
          <a:lstStyle/>
          <a:p>
            <a:pPr algn="ctr"/>
            <a:r>
              <a:rPr lang="fr-FR" sz="1500" b="1" dirty="0"/>
              <a:t>Véronique MOUSSEL</a:t>
            </a:r>
          </a:p>
          <a:p>
            <a:pPr algn="ctr"/>
            <a:r>
              <a:rPr lang="fr-FR" sz="1500" b="1" dirty="0"/>
              <a:t>Responsable</a:t>
            </a:r>
          </a:p>
        </p:txBody>
      </p:sp>
      <p:sp>
        <p:nvSpPr>
          <p:cNvPr id="17" name="ZoneTexte 16">
            <a:extLst>
              <a:ext uri="{FF2B5EF4-FFF2-40B4-BE49-F238E27FC236}">
                <a16:creationId xmlns:a16="http://schemas.microsoft.com/office/drawing/2014/main" id="{C4FA7AF8-C643-4DE2-A678-CB908869D504}"/>
              </a:ext>
            </a:extLst>
          </p:cNvPr>
          <p:cNvSpPr txBox="1"/>
          <p:nvPr/>
        </p:nvSpPr>
        <p:spPr>
          <a:xfrm>
            <a:off x="3158192" y="3322123"/>
            <a:ext cx="1926420" cy="784830"/>
          </a:xfrm>
          <a:prstGeom prst="rect">
            <a:avLst/>
          </a:prstGeom>
          <a:noFill/>
        </p:spPr>
        <p:txBody>
          <a:bodyPr wrap="square">
            <a:spAutoFit/>
          </a:bodyPr>
          <a:lstStyle/>
          <a:p>
            <a:pPr algn="ctr"/>
            <a:r>
              <a:rPr lang="fr-FR" sz="1500" b="1" dirty="0"/>
              <a:t>Hugues COLLIN</a:t>
            </a:r>
          </a:p>
          <a:p>
            <a:pPr algn="ctr"/>
            <a:r>
              <a:rPr lang="fr-FR" sz="1500" b="1" dirty="0"/>
              <a:t>Marché</a:t>
            </a:r>
          </a:p>
          <a:p>
            <a:pPr algn="ctr"/>
            <a:r>
              <a:rPr lang="fr-FR" sz="1500" b="1" dirty="0"/>
              <a:t> Patrimonial</a:t>
            </a:r>
          </a:p>
        </p:txBody>
      </p:sp>
      <p:sp>
        <p:nvSpPr>
          <p:cNvPr id="18" name="ZoneTexte 17">
            <a:extLst>
              <a:ext uri="{FF2B5EF4-FFF2-40B4-BE49-F238E27FC236}">
                <a16:creationId xmlns:a16="http://schemas.microsoft.com/office/drawing/2014/main" id="{2424A8E1-40E3-452B-853D-5906687F6107}"/>
              </a:ext>
            </a:extLst>
          </p:cNvPr>
          <p:cNvSpPr txBox="1"/>
          <p:nvPr/>
        </p:nvSpPr>
        <p:spPr>
          <a:xfrm>
            <a:off x="1451329" y="6078551"/>
            <a:ext cx="1926420" cy="553998"/>
          </a:xfrm>
          <a:prstGeom prst="rect">
            <a:avLst/>
          </a:prstGeom>
          <a:noFill/>
        </p:spPr>
        <p:txBody>
          <a:bodyPr wrap="square">
            <a:spAutoFit/>
          </a:bodyPr>
          <a:lstStyle/>
          <a:p>
            <a:pPr algn="ctr"/>
            <a:r>
              <a:rPr lang="fr-FR" sz="1500" b="1" dirty="0"/>
              <a:t>Isabelle BRISELANCE</a:t>
            </a:r>
          </a:p>
          <a:p>
            <a:pPr algn="ctr"/>
            <a:r>
              <a:rPr lang="fr-FR" sz="1500" b="1" dirty="0"/>
              <a:t>Accueil</a:t>
            </a:r>
          </a:p>
        </p:txBody>
      </p:sp>
      <p:sp>
        <p:nvSpPr>
          <p:cNvPr id="19" name="ZoneTexte 18">
            <a:extLst>
              <a:ext uri="{FF2B5EF4-FFF2-40B4-BE49-F238E27FC236}">
                <a16:creationId xmlns:a16="http://schemas.microsoft.com/office/drawing/2014/main" id="{139F50F8-6554-4F32-9428-BF12D0509C59}"/>
              </a:ext>
            </a:extLst>
          </p:cNvPr>
          <p:cNvSpPr txBox="1"/>
          <p:nvPr/>
        </p:nvSpPr>
        <p:spPr>
          <a:xfrm>
            <a:off x="4164822" y="6111747"/>
            <a:ext cx="2220532" cy="738664"/>
          </a:xfrm>
          <a:prstGeom prst="rect">
            <a:avLst/>
          </a:prstGeom>
          <a:noFill/>
        </p:spPr>
        <p:txBody>
          <a:bodyPr wrap="square">
            <a:spAutoFit/>
          </a:bodyPr>
          <a:lstStyle/>
          <a:p>
            <a:pPr algn="ctr"/>
            <a:r>
              <a:rPr lang="fr-FR" sz="1400" b="1" dirty="0"/>
              <a:t>Cassandra </a:t>
            </a:r>
          </a:p>
          <a:p>
            <a:pPr algn="ctr"/>
            <a:r>
              <a:rPr lang="fr-FR" sz="1400" b="1" dirty="0"/>
              <a:t>SANTOS DA SILVA</a:t>
            </a:r>
          </a:p>
          <a:p>
            <a:pPr algn="ctr"/>
            <a:r>
              <a:rPr lang="fr-FR" sz="1400" b="1" dirty="0"/>
              <a:t>Marché Particulier</a:t>
            </a:r>
          </a:p>
        </p:txBody>
      </p:sp>
      <p:pic>
        <p:nvPicPr>
          <p:cNvPr id="29" name="Image 28">
            <a:extLst>
              <a:ext uri="{FF2B5EF4-FFF2-40B4-BE49-F238E27FC236}">
                <a16:creationId xmlns:a16="http://schemas.microsoft.com/office/drawing/2014/main" id="{B7ADAF6F-442A-4EC5-A944-B53014B436F7}"/>
              </a:ext>
            </a:extLst>
          </p:cNvPr>
          <p:cNvPicPr>
            <a:picLocks noChangeAspect="1"/>
          </p:cNvPicPr>
          <p:nvPr/>
        </p:nvPicPr>
        <p:blipFill rotWithShape="1">
          <a:blip r:embed="rId6"/>
          <a:srcRect l="3073" t="7963" r="10190"/>
          <a:stretch/>
        </p:blipFill>
        <p:spPr>
          <a:xfrm>
            <a:off x="7395675" y="4118370"/>
            <a:ext cx="1552249" cy="184476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1" name="Image 30">
            <a:extLst>
              <a:ext uri="{FF2B5EF4-FFF2-40B4-BE49-F238E27FC236}">
                <a16:creationId xmlns:a16="http://schemas.microsoft.com/office/drawing/2014/main" id="{C3B54BB1-E736-42CB-B67F-E82C4F37F54D}"/>
              </a:ext>
            </a:extLst>
          </p:cNvPr>
          <p:cNvPicPr>
            <a:picLocks noChangeAspect="1"/>
          </p:cNvPicPr>
          <p:nvPr/>
        </p:nvPicPr>
        <p:blipFill>
          <a:blip r:embed="rId7"/>
          <a:stretch>
            <a:fillRect/>
          </a:stretch>
        </p:blipFill>
        <p:spPr>
          <a:xfrm>
            <a:off x="9197522" y="1320102"/>
            <a:ext cx="1585551" cy="201343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2" name="Image 31">
            <a:extLst>
              <a:ext uri="{FF2B5EF4-FFF2-40B4-BE49-F238E27FC236}">
                <a16:creationId xmlns:a16="http://schemas.microsoft.com/office/drawing/2014/main" id="{FE0F236A-2E59-4C17-A1CC-87BCB46D2B09}"/>
              </a:ext>
            </a:extLst>
          </p:cNvPr>
          <p:cNvPicPr>
            <a:picLocks noChangeAspect="1"/>
          </p:cNvPicPr>
          <p:nvPr/>
        </p:nvPicPr>
        <p:blipFill rotWithShape="1">
          <a:blip r:embed="rId8"/>
          <a:srcRect l="7531" t="7205" r="12100"/>
          <a:stretch/>
        </p:blipFill>
        <p:spPr>
          <a:xfrm>
            <a:off x="6379388" y="1383318"/>
            <a:ext cx="1638821" cy="193880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3" name="Image 32">
            <a:extLst>
              <a:ext uri="{FF2B5EF4-FFF2-40B4-BE49-F238E27FC236}">
                <a16:creationId xmlns:a16="http://schemas.microsoft.com/office/drawing/2014/main" id="{00DA16BC-DE55-46E5-80CC-C0D8219BEDE5}"/>
              </a:ext>
            </a:extLst>
          </p:cNvPr>
          <p:cNvPicPr>
            <a:picLocks noChangeAspect="1"/>
          </p:cNvPicPr>
          <p:nvPr/>
        </p:nvPicPr>
        <p:blipFill>
          <a:blip r:embed="rId9"/>
          <a:stretch>
            <a:fillRect/>
          </a:stretch>
        </p:blipFill>
        <p:spPr>
          <a:xfrm>
            <a:off x="3377749" y="1308684"/>
            <a:ext cx="1476334" cy="201343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4" name="Image 33">
            <a:extLst>
              <a:ext uri="{FF2B5EF4-FFF2-40B4-BE49-F238E27FC236}">
                <a16:creationId xmlns:a16="http://schemas.microsoft.com/office/drawing/2014/main" id="{4FB440D5-74A0-4B15-8913-56A7B665B716}"/>
              </a:ext>
            </a:extLst>
          </p:cNvPr>
          <p:cNvPicPr>
            <a:picLocks noChangeAspect="1"/>
          </p:cNvPicPr>
          <p:nvPr/>
        </p:nvPicPr>
        <p:blipFill>
          <a:blip r:embed="rId10"/>
          <a:stretch>
            <a:fillRect/>
          </a:stretch>
        </p:blipFill>
        <p:spPr>
          <a:xfrm>
            <a:off x="417791" y="1320102"/>
            <a:ext cx="1624174" cy="201343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8378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6373091" cy="538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p:cNvSpPr>
            <a:spLocks noGrp="1"/>
          </p:cNvSpPr>
          <p:nvPr>
            <p:ph type="ctrTitle"/>
          </p:nvPr>
        </p:nvSpPr>
        <p:spPr>
          <a:xfrm>
            <a:off x="265866" y="232106"/>
            <a:ext cx="9361459" cy="721676"/>
          </a:xfrm>
        </p:spPr>
        <p:txBody>
          <a:bodyPr/>
          <a:lstStyle/>
          <a:p>
            <a:r>
              <a:rPr lang="fr-FR" sz="4400" dirty="0"/>
              <a:t>L’équipe des salariés </a:t>
            </a:r>
            <a:br>
              <a:rPr lang="fr-FR" sz="4400" dirty="0"/>
            </a:br>
            <a:r>
              <a:rPr lang="fr-FR" sz="4400" dirty="0"/>
              <a:t>de la Caisse sur le site de Rioz</a:t>
            </a:r>
          </a:p>
        </p:txBody>
      </p:sp>
      <p:pic>
        <p:nvPicPr>
          <p:cNvPr id="3" name="Image 2">
            <a:extLst>
              <a:ext uri="{FF2B5EF4-FFF2-40B4-BE49-F238E27FC236}">
                <a16:creationId xmlns:a16="http://schemas.microsoft.com/office/drawing/2014/main" id="{AAC25F98-9B9C-4EED-A8D3-E22F96E10E38}"/>
              </a:ext>
            </a:extLst>
          </p:cNvPr>
          <p:cNvPicPr>
            <a:picLocks noChangeAspect="1"/>
          </p:cNvPicPr>
          <p:nvPr/>
        </p:nvPicPr>
        <p:blipFill>
          <a:blip r:embed="rId3"/>
          <a:stretch>
            <a:fillRect/>
          </a:stretch>
        </p:blipFill>
        <p:spPr>
          <a:xfrm>
            <a:off x="6201627" y="1626920"/>
            <a:ext cx="1704103" cy="22200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Image 6">
            <a:extLst>
              <a:ext uri="{FF2B5EF4-FFF2-40B4-BE49-F238E27FC236}">
                <a16:creationId xmlns:a16="http://schemas.microsoft.com/office/drawing/2014/main" id="{A76B4825-7611-4DEB-8D54-19EC561E52C6}"/>
              </a:ext>
            </a:extLst>
          </p:cNvPr>
          <p:cNvPicPr>
            <a:picLocks noChangeAspect="1"/>
          </p:cNvPicPr>
          <p:nvPr/>
        </p:nvPicPr>
        <p:blipFill>
          <a:blip r:embed="rId4"/>
          <a:stretch>
            <a:fillRect/>
          </a:stretch>
        </p:blipFill>
        <p:spPr>
          <a:xfrm>
            <a:off x="361173" y="1537853"/>
            <a:ext cx="1770990" cy="23090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Image 8">
            <a:extLst>
              <a:ext uri="{FF2B5EF4-FFF2-40B4-BE49-F238E27FC236}">
                <a16:creationId xmlns:a16="http://schemas.microsoft.com/office/drawing/2014/main" id="{69233F47-6A6A-4539-918A-4949AC670B27}"/>
              </a:ext>
            </a:extLst>
          </p:cNvPr>
          <p:cNvPicPr>
            <a:picLocks noChangeAspect="1"/>
          </p:cNvPicPr>
          <p:nvPr/>
        </p:nvPicPr>
        <p:blipFill>
          <a:blip r:embed="rId5"/>
          <a:stretch>
            <a:fillRect/>
          </a:stretch>
        </p:blipFill>
        <p:spPr>
          <a:xfrm>
            <a:off x="3175538" y="3144416"/>
            <a:ext cx="1770990" cy="200543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ZoneTexte 9">
            <a:extLst>
              <a:ext uri="{FF2B5EF4-FFF2-40B4-BE49-F238E27FC236}">
                <a16:creationId xmlns:a16="http://schemas.microsoft.com/office/drawing/2014/main" id="{5C5131E2-FA7A-47A0-9819-20A47A7E2C4F}"/>
              </a:ext>
            </a:extLst>
          </p:cNvPr>
          <p:cNvSpPr txBox="1"/>
          <p:nvPr/>
        </p:nvSpPr>
        <p:spPr>
          <a:xfrm>
            <a:off x="256306" y="3936011"/>
            <a:ext cx="1926420" cy="553998"/>
          </a:xfrm>
          <a:prstGeom prst="rect">
            <a:avLst/>
          </a:prstGeom>
          <a:noFill/>
        </p:spPr>
        <p:txBody>
          <a:bodyPr wrap="square">
            <a:spAutoFit/>
          </a:bodyPr>
          <a:lstStyle/>
          <a:p>
            <a:pPr algn="ctr"/>
            <a:r>
              <a:rPr lang="fr-FR" sz="1500" b="1" dirty="0"/>
              <a:t>Christophe COTTINY</a:t>
            </a:r>
          </a:p>
          <a:p>
            <a:pPr algn="ctr"/>
            <a:r>
              <a:rPr lang="fr-FR" sz="1500" b="1" dirty="0"/>
              <a:t>Responsable</a:t>
            </a:r>
          </a:p>
        </p:txBody>
      </p:sp>
      <p:sp>
        <p:nvSpPr>
          <p:cNvPr id="11" name="ZoneTexte 10">
            <a:extLst>
              <a:ext uri="{FF2B5EF4-FFF2-40B4-BE49-F238E27FC236}">
                <a16:creationId xmlns:a16="http://schemas.microsoft.com/office/drawing/2014/main" id="{7CD0FE10-144E-408D-B918-B15552BBD75B}"/>
              </a:ext>
            </a:extLst>
          </p:cNvPr>
          <p:cNvSpPr txBox="1"/>
          <p:nvPr/>
        </p:nvSpPr>
        <p:spPr>
          <a:xfrm>
            <a:off x="6058494" y="3943834"/>
            <a:ext cx="1926420" cy="784830"/>
          </a:xfrm>
          <a:prstGeom prst="rect">
            <a:avLst/>
          </a:prstGeom>
          <a:noFill/>
        </p:spPr>
        <p:txBody>
          <a:bodyPr wrap="square">
            <a:spAutoFit/>
          </a:bodyPr>
          <a:lstStyle/>
          <a:p>
            <a:pPr algn="ctr"/>
            <a:r>
              <a:rPr lang="fr-FR" sz="1500" b="1" dirty="0"/>
              <a:t>Charline CORNICHE</a:t>
            </a:r>
          </a:p>
          <a:p>
            <a:pPr algn="ctr"/>
            <a:r>
              <a:rPr lang="fr-FR" sz="1500" b="1" dirty="0"/>
              <a:t>Marché</a:t>
            </a:r>
          </a:p>
          <a:p>
            <a:pPr algn="ctr"/>
            <a:r>
              <a:rPr lang="fr-FR" sz="1500" b="1" dirty="0"/>
              <a:t>Particulier</a:t>
            </a:r>
          </a:p>
        </p:txBody>
      </p:sp>
      <p:sp>
        <p:nvSpPr>
          <p:cNvPr id="12" name="ZoneTexte 11">
            <a:extLst>
              <a:ext uri="{FF2B5EF4-FFF2-40B4-BE49-F238E27FC236}">
                <a16:creationId xmlns:a16="http://schemas.microsoft.com/office/drawing/2014/main" id="{2A4D2DD6-35F6-46B5-B9A1-CF61020A90F8}"/>
              </a:ext>
            </a:extLst>
          </p:cNvPr>
          <p:cNvSpPr txBox="1"/>
          <p:nvPr/>
        </p:nvSpPr>
        <p:spPr>
          <a:xfrm>
            <a:off x="3007899" y="5224492"/>
            <a:ext cx="2162074" cy="784830"/>
          </a:xfrm>
          <a:prstGeom prst="rect">
            <a:avLst/>
          </a:prstGeom>
          <a:noFill/>
        </p:spPr>
        <p:txBody>
          <a:bodyPr wrap="square">
            <a:spAutoFit/>
          </a:bodyPr>
          <a:lstStyle/>
          <a:p>
            <a:pPr algn="ctr"/>
            <a:r>
              <a:rPr lang="fr-FR" sz="1500" b="1" dirty="0"/>
              <a:t>Mélissa De Las HERAS</a:t>
            </a:r>
          </a:p>
          <a:p>
            <a:pPr algn="ctr"/>
            <a:r>
              <a:rPr lang="fr-FR" sz="1500" b="1" dirty="0"/>
              <a:t>Marché </a:t>
            </a:r>
          </a:p>
          <a:p>
            <a:pPr algn="ctr"/>
            <a:r>
              <a:rPr lang="fr-FR" sz="1500" b="1" dirty="0"/>
              <a:t>Jeune</a:t>
            </a:r>
          </a:p>
        </p:txBody>
      </p:sp>
      <p:pic>
        <p:nvPicPr>
          <p:cNvPr id="4" name="Image 3">
            <a:extLst>
              <a:ext uri="{FF2B5EF4-FFF2-40B4-BE49-F238E27FC236}">
                <a16:creationId xmlns:a16="http://schemas.microsoft.com/office/drawing/2014/main" id="{897ECBD2-BB40-4B71-9F4E-24EB626C13A8}"/>
              </a:ext>
            </a:extLst>
          </p:cNvPr>
          <p:cNvPicPr>
            <a:picLocks noChangeAspect="1"/>
          </p:cNvPicPr>
          <p:nvPr/>
        </p:nvPicPr>
        <p:blipFill>
          <a:blip r:embed="rId6"/>
          <a:stretch>
            <a:fillRect/>
          </a:stretch>
        </p:blipFill>
        <p:spPr>
          <a:xfrm>
            <a:off x="8724122" y="3303260"/>
            <a:ext cx="1561154" cy="208153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ZoneTexte 12">
            <a:extLst>
              <a:ext uri="{FF2B5EF4-FFF2-40B4-BE49-F238E27FC236}">
                <a16:creationId xmlns:a16="http://schemas.microsoft.com/office/drawing/2014/main" id="{FE7F99DD-ECE0-428B-BE4D-EB9F0BB1A8A1}"/>
              </a:ext>
            </a:extLst>
          </p:cNvPr>
          <p:cNvSpPr txBox="1"/>
          <p:nvPr/>
        </p:nvSpPr>
        <p:spPr>
          <a:xfrm>
            <a:off x="8522828" y="5384895"/>
            <a:ext cx="1926420" cy="553998"/>
          </a:xfrm>
          <a:prstGeom prst="rect">
            <a:avLst/>
          </a:prstGeom>
          <a:noFill/>
        </p:spPr>
        <p:txBody>
          <a:bodyPr wrap="square">
            <a:spAutoFit/>
          </a:bodyPr>
          <a:lstStyle/>
          <a:p>
            <a:pPr algn="ctr"/>
            <a:r>
              <a:rPr lang="fr-FR" sz="1500" b="1" dirty="0"/>
              <a:t>Inès VOIDEY</a:t>
            </a:r>
          </a:p>
          <a:p>
            <a:pPr algn="ctr"/>
            <a:r>
              <a:rPr lang="fr-FR" sz="1500" b="1" dirty="0"/>
              <a:t>Apprentie</a:t>
            </a:r>
          </a:p>
        </p:txBody>
      </p:sp>
    </p:spTree>
    <p:extLst>
      <p:ext uri="{BB962C8B-B14F-4D97-AF65-F5344CB8AC3E}">
        <p14:creationId xmlns:p14="http://schemas.microsoft.com/office/powerpoint/2010/main" val="133949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719958"/>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2026</a:t>
            </a:r>
          </a:p>
          <a:p>
            <a:pPr algn="ctr" defTabSz="914400">
              <a:lnSpc>
                <a:spcPct val="90000"/>
              </a:lnSpc>
              <a:spcBef>
                <a:spcPts val="1000"/>
              </a:spcBef>
              <a:defRPr/>
            </a:pP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err="1">
                <a:solidFill>
                  <a:srgbClr val="0D4194"/>
                </a:solidFill>
                <a:latin typeface="Arial" panose="020B0604020202020204" pitchFamily="34" charset="0"/>
                <a:cs typeface="Arial" panose="020B0604020202020204" pitchFamily="34" charset="0"/>
              </a:rPr>
              <a:t>Présentation du bilan et du compte de résultat</a:t>
            </a:r>
            <a:endParaRPr lang="fr-FR" sz="3300" b="1" kern="0" dirty="0">
              <a:solidFill>
                <a:srgbClr val="0D4194"/>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977B170-4594-4CB7-98C8-D7EE86E5ACE7}"/>
              </a:ext>
            </a:extLst>
          </p:cNvPr>
          <p:cNvSpPr txBox="1"/>
          <p:nvPr/>
        </p:nvSpPr>
        <p:spPr>
          <a:xfrm>
            <a:off x="2248995" y="2203704"/>
            <a:ext cx="7694009" cy="5539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3200" kern="0" dirty="0">
              <a:solidFill>
                <a:srgbClr val="0D4194"/>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3600" kern="0" dirty="0">
              <a:solidFill>
                <a:srgbClr val="0D4194"/>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4400" kern="0" dirty="0">
                <a:solidFill>
                  <a:srgbClr val="0D4194"/>
                </a:solidFill>
                <a:latin typeface="Arial" panose="020B0604020202020204" pitchFamily="34" charset="0"/>
                <a:cs typeface="Arial" panose="020B0604020202020204" pitchFamily="34" charset="0"/>
              </a:rPr>
              <a:t>Thierry ALLEMAND</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4400" kern="0" dirty="0">
                <a:solidFill>
                  <a:srgbClr val="0D4194"/>
                </a:solidFill>
                <a:latin typeface="Arial" panose="020B0604020202020204" pitchFamily="34" charset="0"/>
                <a:cs typeface="Arial" panose="020B0604020202020204" pitchFamily="34" charset="0"/>
              </a:rPr>
              <a:t>Directeur</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888102" y="386847"/>
            <a:ext cx="9971238" cy="4518160"/>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a:t>
            </a:r>
            <a:r>
              <a:rPr lang="fr-FR" sz="3300" b="1" kern="0" dirty="0" err="1">
                <a:solidFill>
                  <a:srgbClr val="0D4194"/>
                </a:solidFill>
                <a:latin typeface="Arial" panose="020B0604020202020204" pitchFamily="34" charset="0"/>
                <a:cs typeface="Arial" panose="020B0604020202020204" pitchFamily="34" charset="0"/>
              </a:rPr>
              <a:t>2026</a:t>
            </a: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Rapport du conseil de surveillance et certification des comptes</a:t>
            </a:r>
          </a:p>
          <a:p>
            <a:pPr algn="ctr" defTabSz="914400">
              <a:lnSpc>
                <a:spcPct val="90000"/>
              </a:lnSpc>
              <a:spcBef>
                <a:spcPts val="1000"/>
              </a:spcBef>
              <a:defRPr/>
            </a:pP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Christian GIROD </a:t>
            </a:r>
          </a:p>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Président du Conseil de Surveillance</a:t>
            </a:r>
          </a:p>
        </p:txBody>
      </p:sp>
    </p:spTree>
    <p:extLst>
      <p:ext uri="{BB962C8B-B14F-4D97-AF65-F5344CB8AC3E}">
        <p14:creationId xmlns:p14="http://schemas.microsoft.com/office/powerpoint/2010/main" val="592391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BBBA02-6FD8-4C1B-9365-D459DDDB8691}"/>
              </a:ext>
            </a:extLst>
          </p:cNvPr>
          <p:cNvPicPr>
            <a:picLocks noChangeAspect="1"/>
          </p:cNvPicPr>
          <p:nvPr/>
        </p:nvPicPr>
        <p:blipFill>
          <a:blip r:embed="rId2"/>
          <a:stretch>
            <a:fillRect/>
          </a:stretch>
        </p:blipFill>
        <p:spPr>
          <a:xfrm>
            <a:off x="74644" y="221194"/>
            <a:ext cx="12045821" cy="6415611"/>
          </a:xfrm>
          <a:prstGeom prst="rect">
            <a:avLst/>
          </a:prstGeom>
        </p:spPr>
      </p:pic>
      <p:pic>
        <p:nvPicPr>
          <p:cNvPr id="6" name="Image 5">
            <a:extLst>
              <a:ext uri="{FF2B5EF4-FFF2-40B4-BE49-F238E27FC236}">
                <a16:creationId xmlns:a16="http://schemas.microsoft.com/office/drawing/2014/main" id="{978423C3-2445-47C9-A09F-F0838D05620F}"/>
              </a:ext>
            </a:extLst>
          </p:cNvPr>
          <p:cNvPicPr>
            <a:picLocks noChangeAspect="1"/>
          </p:cNvPicPr>
          <p:nvPr/>
        </p:nvPicPr>
        <p:blipFill>
          <a:blip r:embed="rId3"/>
          <a:stretch>
            <a:fillRect/>
          </a:stretch>
        </p:blipFill>
        <p:spPr>
          <a:xfrm>
            <a:off x="167951" y="1971834"/>
            <a:ext cx="11877870" cy="2914332"/>
          </a:xfrm>
          <a:prstGeom prst="rect">
            <a:avLst/>
          </a:prstGeom>
        </p:spPr>
      </p:pic>
    </p:spTree>
    <p:extLst>
      <p:ext uri="{BB962C8B-B14F-4D97-AF65-F5344CB8AC3E}">
        <p14:creationId xmlns:p14="http://schemas.microsoft.com/office/powerpoint/2010/main" val="364729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4D54415-2C59-47D9-A712-BFBCB7FAA243}"/>
              </a:ext>
            </a:extLst>
          </p:cNvPr>
          <p:cNvPicPr>
            <a:picLocks noChangeAspect="1"/>
          </p:cNvPicPr>
          <p:nvPr/>
        </p:nvPicPr>
        <p:blipFill>
          <a:blip r:embed="rId3"/>
          <a:stretch>
            <a:fillRect/>
          </a:stretch>
        </p:blipFill>
        <p:spPr>
          <a:xfrm>
            <a:off x="83976" y="279918"/>
            <a:ext cx="12008497" cy="6410131"/>
          </a:xfrm>
          <a:prstGeom prst="rect">
            <a:avLst/>
          </a:prstGeom>
        </p:spPr>
      </p:pic>
    </p:spTree>
    <p:extLst>
      <p:ext uri="{BB962C8B-B14F-4D97-AF65-F5344CB8AC3E}">
        <p14:creationId xmlns:p14="http://schemas.microsoft.com/office/powerpoint/2010/main" val="721463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134670"/>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a:t>
            </a:r>
            <a:r>
              <a:rPr lang="fr-FR" sz="3300" b="1" kern="0" dirty="0" err="1">
                <a:solidFill>
                  <a:srgbClr val="0D4194"/>
                </a:solidFill>
                <a:latin typeface="Arial" panose="020B0604020202020204" pitchFamily="34" charset="0"/>
                <a:cs typeface="Arial" panose="020B0604020202020204" pitchFamily="34" charset="0"/>
              </a:rPr>
              <a:t>2026</a:t>
            </a: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err="1">
                <a:solidFill>
                  <a:srgbClr val="0D4194"/>
                </a:solidFill>
                <a:latin typeface="Arial" panose="020B0604020202020204" pitchFamily="34" charset="0"/>
                <a:cs typeface="Arial" panose="020B0604020202020204" pitchFamily="34" charset="0"/>
              </a:rPr>
              <a:t>Approbation du bilan et du compte de résultat</a:t>
            </a:r>
            <a:endParaRPr lang="fr-FR" sz="3300" b="1" kern="0" dirty="0">
              <a:solidFill>
                <a:srgbClr val="0D4194"/>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977B170-4594-4CB7-98C8-D7EE86E5ACE7}"/>
              </a:ext>
            </a:extLst>
          </p:cNvPr>
          <p:cNvSpPr txBox="1"/>
          <p:nvPr/>
        </p:nvSpPr>
        <p:spPr>
          <a:xfrm>
            <a:off x="903449" y="2402169"/>
            <a:ext cx="10151553"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kern="0" dirty="0">
                <a:solidFill>
                  <a:srgbClr val="0D4194"/>
                </a:solidFill>
                <a:latin typeface="Arial" panose="020B0604020202020204" pitchFamily="34" charset="0"/>
                <a:cs typeface="Arial" panose="020B0604020202020204" pitchFamily="34" charset="0"/>
              </a:rPr>
              <a:t>
</a:t>
            </a:r>
            <a:r>
              <a:rPr lang="fr-FR" sz="3200" kern="0" dirty="0">
                <a:solidFill>
                  <a:srgbClr val="0D4194"/>
                </a:solidFill>
                <a:latin typeface="Arial" panose="020B0604020202020204" pitchFamily="34" charset="0"/>
                <a:cs typeface="Arial" panose="020B0604020202020204" pitchFamily="34" charset="0"/>
              </a:rPr>
              <a:t>Approbation du bilan et du compte de résultat de l’exercice écoulé, clos le 31 décembre 2025.</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kern="0" dirty="0" err="1">
                <a:solidFill>
                  <a:srgbClr val="0D4194"/>
                </a:solidFill>
                <a:latin typeface="Arial" panose="020B0604020202020204" pitchFamily="34" charset="0"/>
                <a:cs typeface="Arial" panose="020B0604020202020204" pitchFamily="34" charset="0"/>
              </a:rPr>
              <a:t>
L’excédent de l’exercice est de 819 584.98 €.</a:t>
            </a:r>
            <a:r>
              <a:rPr lang="fr-FR" kern="0" dirty="0" err="1">
                <a:solidFill>
                  <a:srgbClr val="0D4194"/>
                </a:solidFill>
                <a:latin typeface="Arial" panose="020B0604020202020204" pitchFamily="34" charset="0"/>
                <a:cs typeface="Arial" panose="020B0604020202020204" pitchFamily="34" charset="0"/>
              </a:rPr>
              <a:t>
 </a:t>
            </a: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134670"/>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a:t>
            </a:r>
            <a:r>
              <a:rPr lang="fr-FR" sz="3300" b="1" kern="0" dirty="0" err="1">
                <a:solidFill>
                  <a:srgbClr val="0D4194"/>
                </a:solidFill>
                <a:latin typeface="Arial" panose="020B0604020202020204" pitchFamily="34" charset="0"/>
                <a:cs typeface="Arial" panose="020B0604020202020204" pitchFamily="34" charset="0"/>
              </a:rPr>
              <a:t>2026</a:t>
            </a: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err="1">
                <a:solidFill>
                  <a:srgbClr val="0D4194"/>
                </a:solidFill>
                <a:latin typeface="Arial" panose="020B0604020202020204" pitchFamily="34" charset="0"/>
                <a:cs typeface="Arial" panose="020B0604020202020204" pitchFamily="34" charset="0"/>
              </a:rPr>
              <a:t>Affectation du résultat</a:t>
            </a:r>
            <a:endParaRPr lang="fr-FR" sz="3300" b="1" kern="0" dirty="0">
              <a:solidFill>
                <a:srgbClr val="0D4194"/>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977B170-4594-4CB7-98C8-D7EE86E5ACE7}"/>
              </a:ext>
            </a:extLst>
          </p:cNvPr>
          <p:cNvSpPr txBox="1"/>
          <p:nvPr/>
        </p:nvSpPr>
        <p:spPr>
          <a:xfrm>
            <a:off x="0" y="1200984"/>
            <a:ext cx="11827822" cy="83099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kern="0" dirty="0">
                <a:solidFill>
                  <a:srgbClr val="0D4194"/>
                </a:solidFill>
                <a:latin typeface="Arial" panose="020B0604020202020204" pitchFamily="34" charset="0"/>
                <a:cs typeface="Arial" panose="020B0604020202020204" pitchFamily="34" charset="0"/>
              </a:rPr>
              <a:t>
</a:t>
            </a:r>
            <a:r>
              <a:rPr lang="fr-FR" sz="2000" kern="0" dirty="0">
                <a:solidFill>
                  <a:srgbClr val="0D4194"/>
                </a:solidFill>
                <a:latin typeface="Arial" panose="020B0604020202020204" pitchFamily="34" charset="0"/>
                <a:cs typeface="Arial" panose="020B0604020202020204" pitchFamily="34" charset="0"/>
              </a:rPr>
              <a:t>Approbation de la répartition suivante conformément aux propositions du conseil d’administration :
L'excédent est affecté comme suit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2000" kern="0" dirty="0">
                <a:solidFill>
                  <a:srgbClr val="0D4194"/>
                </a:solidFill>
                <a:latin typeface="Arial" panose="020B0604020202020204" pitchFamily="34" charset="0"/>
                <a:cs typeface="Arial" panose="020B0604020202020204" pitchFamily="34" charset="0"/>
              </a:rPr>
              <a:t>
- montant affecté aux réserves statutaires : 329 772,88 €
- montant affecté à la rémunération des parts sociales B : 489 812.10 €
Par conséquent l’assemblée générale décide de mettre en paiement à compter du 1er juin 2026, un dividende de
3.10 centimes par part sociale B d’un euro, sachant que chaque sociétaire peut opter pour le paiement du dividende en parts sociales.
</a:t>
            </a:r>
            <a:r>
              <a:rPr lang="fr-FR" sz="2000" kern="0" dirty="0" err="1">
                <a:solidFill>
                  <a:srgbClr val="0D4194"/>
                </a:solidFill>
                <a:latin typeface="Arial" panose="020B0604020202020204" pitchFamily="34" charset="0"/>
                <a:cs typeface="Arial" panose="020B0604020202020204" pitchFamily="34" charset="0"/>
              </a:rPr>
              <a:t>Par conséquent l’assemblée générale décide de mettre en paiement à compter du 1er juin 2026, un dividende de 3.10 centimes par part sociale B d’un euro, sachant que chaque sociétaire peut opter pour le paiement du dividende en parts sociales. </a:t>
            </a:r>
            <a:endParaRPr lang="fr-FR" sz="2000"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1">
            <a:extLst>
              <a:ext uri="{FF2B5EF4-FFF2-40B4-BE49-F238E27FC236}">
                <a16:creationId xmlns:a16="http://schemas.microsoft.com/office/drawing/2014/main" id="{679DCFF8-B660-4722-AC26-CA74F8EAE320}"/>
              </a:ext>
            </a:extLst>
          </p:cNvPr>
          <p:cNvSpPr>
            <a:spLocks noGrp="1"/>
          </p:cNvSpPr>
          <p:nvPr>
            <p:ph type="body" sz="quarter" idx="14"/>
          </p:nvPr>
        </p:nvSpPr>
        <p:spPr>
          <a:xfrm>
            <a:off x="627883" y="314110"/>
            <a:ext cx="10966709" cy="556053"/>
          </a:xfrm>
        </p:spPr>
        <p:txBody>
          <a:bodyPr/>
          <a:lstStyle/>
          <a:p>
            <a:pPr algn="l"/>
            <a:r>
              <a:rPr lang="fr-FR" sz="3300" kern="0" dirty="0"/>
              <a:t>Ordre du jour de l’</a:t>
            </a:r>
            <a:r>
              <a:rPr lang="fr-FR" sz="3300" kern="0" dirty="0" err="1"/>
              <a:t>Assemblée générale ordinaire</a:t>
            </a:r>
            <a:endParaRPr lang="fr-FR" sz="3300" kern="0" dirty="0"/>
          </a:p>
        </p:txBody>
      </p:sp>
      <p:sp>
        <p:nvSpPr>
          <p:cNvPr id="7" name="ZoneTexte 6">
            <a:extLst>
              <a:ext uri="{FF2B5EF4-FFF2-40B4-BE49-F238E27FC236}">
                <a16:creationId xmlns:a16="http://schemas.microsoft.com/office/drawing/2014/main" id="{355E591C-0133-470B-B778-9D58AE492E1C}"/>
              </a:ext>
            </a:extLst>
          </p:cNvPr>
          <p:cNvSpPr txBox="1"/>
          <p:nvPr/>
        </p:nvSpPr>
        <p:spPr>
          <a:xfrm>
            <a:off x="627883" y="1037336"/>
            <a:ext cx="9644380" cy="9971961"/>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sz="2000" kern="0" dirty="0">
                <a:solidFill>
                  <a:srgbClr val="0D4194"/>
                </a:solidFill>
                <a:latin typeface="Arial" panose="020B0604020202020204" pitchFamily="34" charset="0"/>
                <a:cs typeface="Arial" panose="020B0604020202020204" pitchFamily="34" charset="0"/>
              </a:rPr>
              <a:t>1. Bienvenue, ouverture de l'assemblée, constitution du bureau
2. Compte-rendu d'activité
3. Présentation du bilan et du compte de résultat
4. Rapport du conseil de surveillance et certification des comptes
5. Approbation du bilan et du compte de résultat
6. Affectation du résultat
7. Approbation de la variation du capital social
8. Quitus et décharge au conseil d'administration
9. Elections au conseil d'administration
10. Elections au conseil de surveillance
11. Réponses aux questions
12. Pouvoirs pour les formalités
13. Clôture de l'assemblée générale</a:t>
            </a:r>
            <a:r>
              <a:rPr lang="fr-FR" kern="0" dirty="0">
                <a:solidFill>
                  <a:srgbClr val="0D4194"/>
                </a:solidFill>
                <a:latin typeface="Arial" panose="020B0604020202020204" pitchFamily="34" charset="0"/>
                <a:cs typeface="Arial" panose="020B0604020202020204" pitchFamily="34" charset="0"/>
              </a:rPr>
              <a:t>
</a:t>
            </a: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9822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134670"/>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a:t>
            </a:r>
            <a:r>
              <a:rPr lang="fr-FR" sz="3300" b="1" kern="0" dirty="0" err="1">
                <a:solidFill>
                  <a:srgbClr val="0D4194"/>
                </a:solidFill>
                <a:latin typeface="Arial" panose="020B0604020202020204" pitchFamily="34" charset="0"/>
                <a:cs typeface="Arial" panose="020B0604020202020204" pitchFamily="34" charset="0"/>
              </a:rPr>
              <a:t>2026</a:t>
            </a: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err="1">
                <a:solidFill>
                  <a:srgbClr val="0D4194"/>
                </a:solidFill>
                <a:latin typeface="Arial" panose="020B0604020202020204" pitchFamily="34" charset="0"/>
                <a:cs typeface="Arial" panose="020B0604020202020204" pitchFamily="34" charset="0"/>
              </a:rPr>
              <a:t>Approbation de la variation du capital social</a:t>
            </a:r>
            <a:endParaRPr lang="fr-FR" sz="3300" b="1" kern="0" dirty="0">
              <a:solidFill>
                <a:srgbClr val="0D4194"/>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977B170-4594-4CB7-98C8-D7EE86E5ACE7}"/>
              </a:ext>
            </a:extLst>
          </p:cNvPr>
          <p:cNvSpPr txBox="1"/>
          <p:nvPr/>
        </p:nvSpPr>
        <p:spPr>
          <a:xfrm>
            <a:off x="332509" y="2295292"/>
            <a:ext cx="11542816"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400" kern="0" dirty="0">
                <a:solidFill>
                  <a:srgbClr val="0D4194"/>
                </a:solidFill>
                <a:latin typeface="Arial" panose="020B0604020202020204" pitchFamily="34" charset="0"/>
                <a:cs typeface="Arial" panose="020B0604020202020204" pitchFamily="34" charset="0"/>
              </a:rPr>
              <a:t>
Le capital social, qui était de 15 861 775 € au 31.12 2024, s’élève au 31.12.2025 à 15 757 210 €,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2400"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2400" kern="0" dirty="0">
                <a:solidFill>
                  <a:srgbClr val="0D4194"/>
                </a:solidFill>
                <a:latin typeface="Arial" panose="020B0604020202020204" pitchFamily="34" charset="0"/>
                <a:cs typeface="Arial" panose="020B0604020202020204" pitchFamily="34" charset="0"/>
              </a:rPr>
              <a:t>soit une variation de - 104 565 €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134670"/>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a:t>
            </a:r>
            <a:r>
              <a:rPr lang="fr-FR" sz="3300" b="1" kern="0" dirty="0" err="1">
                <a:solidFill>
                  <a:srgbClr val="0D4194"/>
                </a:solidFill>
                <a:latin typeface="Arial" panose="020B0604020202020204" pitchFamily="34" charset="0"/>
                <a:cs typeface="Arial" panose="020B0604020202020204" pitchFamily="34" charset="0"/>
              </a:rPr>
              <a:t>2026</a:t>
            </a: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err="1">
                <a:solidFill>
                  <a:srgbClr val="0D4194"/>
                </a:solidFill>
                <a:latin typeface="Arial" panose="020B0604020202020204" pitchFamily="34" charset="0"/>
                <a:cs typeface="Arial" panose="020B0604020202020204" pitchFamily="34" charset="0"/>
              </a:rPr>
              <a:t>Quitus et décharge au conseil d'administration</a:t>
            </a:r>
            <a:endParaRPr lang="fr-FR" sz="3300" b="1" kern="0" dirty="0">
              <a:solidFill>
                <a:srgbClr val="0D4194"/>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977B170-4594-4CB7-98C8-D7EE86E5ACE7}"/>
              </a:ext>
            </a:extLst>
          </p:cNvPr>
          <p:cNvSpPr txBox="1"/>
          <p:nvPr/>
        </p:nvSpPr>
        <p:spPr>
          <a:xfrm>
            <a:off x="403761" y="2295292"/>
            <a:ext cx="10768015" cy="4801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kern="0" dirty="0" err="1">
                <a:solidFill>
                  <a:srgbClr val="0D4194"/>
                </a:solidFill>
                <a:latin typeface="Arial" panose="020B0604020202020204" pitchFamily="34" charset="0"/>
                <a:cs typeface="Arial" panose="020B0604020202020204" pitchFamily="34" charset="0"/>
              </a:rPr>
              <a:t>
</a:t>
            </a:r>
            <a:r>
              <a:rPr lang="fr-FR" sz="2400" kern="0" dirty="0" err="1">
                <a:solidFill>
                  <a:srgbClr val="0D4194"/>
                </a:solidFill>
                <a:latin typeface="Arial" panose="020B0604020202020204" pitchFamily="34" charset="0"/>
                <a:cs typeface="Arial" panose="020B0604020202020204" pitchFamily="34" charset="0"/>
              </a:rPr>
              <a:t>Vu les conclusions du rapport du Conseil de Surveillance et des rapports établis par l’Inspection Fédérale, l’assemblée générale donne quitus et décharge au Conseil d’Administration pour sa gestion durant l’exercice 2025.</a:t>
            </a:r>
            <a:endParaRPr lang="fr-FR" sz="2400"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134670"/>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a:t>
            </a:r>
            <a:r>
              <a:rPr lang="fr-FR" sz="3300" b="1" kern="0" dirty="0" err="1">
                <a:solidFill>
                  <a:srgbClr val="0D4194"/>
                </a:solidFill>
                <a:latin typeface="Arial" panose="020B0604020202020204" pitchFamily="34" charset="0"/>
                <a:cs typeface="Arial" panose="020B0604020202020204" pitchFamily="34" charset="0"/>
              </a:rPr>
              <a:t>2026</a:t>
            </a: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err="1">
                <a:solidFill>
                  <a:srgbClr val="0D4194"/>
                </a:solidFill>
                <a:latin typeface="Arial" panose="020B0604020202020204" pitchFamily="34" charset="0"/>
                <a:cs typeface="Arial" panose="020B0604020202020204" pitchFamily="34" charset="0"/>
              </a:rPr>
              <a:t>Elections au conseil d'administration</a:t>
            </a:r>
            <a:endParaRPr lang="fr-FR" sz="3300" b="1" kern="0" dirty="0">
              <a:solidFill>
                <a:srgbClr val="0D4194"/>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977B170-4594-4CB7-98C8-D7EE86E5ACE7}"/>
              </a:ext>
            </a:extLst>
          </p:cNvPr>
          <p:cNvSpPr txBox="1"/>
          <p:nvPr/>
        </p:nvSpPr>
        <p:spPr>
          <a:xfrm>
            <a:off x="1020223" y="2295292"/>
            <a:ext cx="10151553"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kern="0" dirty="0">
                <a:solidFill>
                  <a:srgbClr val="0D4194"/>
                </a:solidFill>
                <a:latin typeface="Arial" panose="020B0604020202020204" pitchFamily="34" charset="0"/>
                <a:cs typeface="Arial" panose="020B0604020202020204" pitchFamily="34" charset="0"/>
              </a:rPr>
              <a:t>Liste des candidats au renouvellement :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kern="0" dirty="0" err="1">
                <a:solidFill>
                  <a:srgbClr val="0D4194"/>
                </a:solidFill>
                <a:latin typeface="Arial" panose="020B0604020202020204" pitchFamily="34" charset="0"/>
                <a:cs typeface="Arial" panose="020B0604020202020204" pitchFamily="34" charset="0"/>
              </a:rPr>
              <a:t>
- MME BRUGNOT LAURENCE (Administratrice)
- M DUPREY NORBERT (Administrateur)
Liste des candidats : 
- MME BIGUENET PATRICIA
- M VARDANEGA SEBASTIEN
</a:t>
            </a: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134670"/>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a:t>
            </a:r>
            <a:r>
              <a:rPr lang="fr-FR" sz="3300" b="1" kern="0" dirty="0" err="1">
                <a:solidFill>
                  <a:srgbClr val="0D4194"/>
                </a:solidFill>
                <a:latin typeface="Arial" panose="020B0604020202020204" pitchFamily="34" charset="0"/>
                <a:cs typeface="Arial" panose="020B0604020202020204" pitchFamily="34" charset="0"/>
              </a:rPr>
              <a:t>2026</a:t>
            </a: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err="1">
                <a:solidFill>
                  <a:srgbClr val="0D4194"/>
                </a:solidFill>
                <a:latin typeface="Arial" panose="020B0604020202020204" pitchFamily="34" charset="0"/>
                <a:cs typeface="Arial" panose="020B0604020202020204" pitchFamily="34" charset="0"/>
              </a:rPr>
              <a:t>Elections au conseil de surveillance</a:t>
            </a:r>
            <a:endParaRPr lang="fr-FR" sz="3300" b="1" kern="0" dirty="0">
              <a:solidFill>
                <a:srgbClr val="0D4194"/>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977B170-4594-4CB7-98C8-D7EE86E5ACE7}"/>
              </a:ext>
            </a:extLst>
          </p:cNvPr>
          <p:cNvSpPr txBox="1"/>
          <p:nvPr/>
        </p:nvSpPr>
        <p:spPr>
          <a:xfrm>
            <a:off x="1020223" y="2295292"/>
            <a:ext cx="1015155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400" kern="0" dirty="0" err="1">
                <a:solidFill>
                  <a:srgbClr val="0D4194"/>
                </a:solidFill>
                <a:latin typeface="Arial" panose="020B0604020202020204" pitchFamily="34" charset="0"/>
                <a:cs typeface="Arial" panose="020B0604020202020204" pitchFamily="34" charset="0"/>
              </a:rPr>
              <a:t>Aucun candidat</a:t>
            </a:r>
            <a:endParaRPr lang="fr-FR" sz="2400"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134670"/>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a:t>
            </a:r>
            <a:r>
              <a:rPr lang="fr-FR" sz="3300" b="1" kern="0" dirty="0" err="1">
                <a:solidFill>
                  <a:srgbClr val="0D4194"/>
                </a:solidFill>
                <a:latin typeface="Arial" panose="020B0604020202020204" pitchFamily="34" charset="0"/>
                <a:cs typeface="Arial" panose="020B0604020202020204" pitchFamily="34" charset="0"/>
              </a:rPr>
              <a:t>2026</a:t>
            </a: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err="1">
                <a:solidFill>
                  <a:srgbClr val="0D4194"/>
                </a:solidFill>
                <a:latin typeface="Arial" panose="020B0604020202020204" pitchFamily="34" charset="0"/>
                <a:cs typeface="Arial" panose="020B0604020202020204" pitchFamily="34" charset="0"/>
              </a:rPr>
              <a:t>Réponses aux questions</a:t>
            </a:r>
            <a:endParaRPr lang="fr-FR" sz="3300" b="1" kern="0" dirty="0">
              <a:solidFill>
                <a:srgbClr val="0D4194"/>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977B170-4594-4CB7-98C8-D7EE86E5ACE7}"/>
              </a:ext>
            </a:extLst>
          </p:cNvPr>
          <p:cNvSpPr txBox="1"/>
          <p:nvPr/>
        </p:nvSpPr>
        <p:spPr>
          <a:xfrm>
            <a:off x="251605" y="1582060"/>
            <a:ext cx="11455241" cy="7417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400" kern="0" dirty="0">
                <a:solidFill>
                  <a:srgbClr val="0D4194"/>
                </a:solidFill>
                <a:latin typeface="Arial" panose="020B0604020202020204" pitchFamily="34" charset="0"/>
                <a:cs typeface="Arial" panose="020B0604020202020204" pitchFamily="34" charset="0"/>
              </a:rPr>
              <a:t>Thierry ALLEMAND</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4400" kern="0" dirty="0">
                <a:solidFill>
                  <a:srgbClr val="0D4194"/>
                </a:solidFill>
                <a:latin typeface="Arial" panose="020B0604020202020204" pitchFamily="34" charset="0"/>
                <a:cs typeface="Arial" panose="020B0604020202020204" pitchFamily="34" charset="0"/>
              </a:rPr>
              <a:t> Directeur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4400" kern="0" dirty="0">
              <a:solidFill>
                <a:srgbClr val="0D4194"/>
              </a:solidFill>
              <a:latin typeface="Arial" panose="020B0604020202020204" pitchFamily="34" charset="0"/>
              <a:cs typeface="Arial"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lang="fr-FR" sz="3200" kern="0" dirty="0">
                <a:solidFill>
                  <a:srgbClr val="0D4194"/>
                </a:solidFill>
                <a:latin typeface="Arial" panose="020B0604020202020204" pitchFamily="34" charset="0"/>
                <a:cs typeface="Arial" panose="020B0604020202020204" pitchFamily="34" charset="0"/>
              </a:rPr>
              <a:t>Est-il envisagé de décaler au 10 du mois le prélèvement des dépenses effectuées par carte bancaire ?</a:t>
            </a:r>
          </a:p>
          <a:p>
            <a:pPr marL="457200" marR="0" lvl="0" indent="-457200" defTabSz="914400" rtl="0" eaLnBrk="1" fontAlgn="auto" latinLnBrk="0" hangingPunct="1">
              <a:lnSpc>
                <a:spcPct val="100000"/>
              </a:lnSpc>
              <a:spcBef>
                <a:spcPts val="0"/>
              </a:spcBef>
              <a:spcAft>
                <a:spcPts val="0"/>
              </a:spcAft>
              <a:buClrTx/>
              <a:buSzTx/>
              <a:buFontTx/>
              <a:buChar char="-"/>
              <a:tabLst/>
              <a:defRPr/>
            </a:pPr>
            <a:r>
              <a:rPr lang="fr-FR" sz="3200" kern="0" dirty="0">
                <a:solidFill>
                  <a:srgbClr val="0D4194"/>
                </a:solidFill>
                <a:latin typeface="Arial" panose="020B0604020202020204" pitchFamily="34" charset="0"/>
                <a:cs typeface="Arial" panose="020B0604020202020204" pitchFamily="34" charset="0"/>
              </a:rPr>
              <a:t>Comprendre les fondements de la réduction du capital social?</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134670"/>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a:t>
            </a:r>
            <a:r>
              <a:rPr lang="fr-FR" sz="3300" b="1" kern="0" dirty="0" err="1">
                <a:solidFill>
                  <a:srgbClr val="0D4194"/>
                </a:solidFill>
                <a:latin typeface="Arial" panose="020B0604020202020204" pitchFamily="34" charset="0"/>
                <a:cs typeface="Arial" panose="020B0604020202020204" pitchFamily="34" charset="0"/>
              </a:rPr>
              <a:t>2026</a:t>
            </a: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err="1">
                <a:solidFill>
                  <a:srgbClr val="0D4194"/>
                </a:solidFill>
                <a:latin typeface="Arial" panose="020B0604020202020204" pitchFamily="34" charset="0"/>
                <a:cs typeface="Arial" panose="020B0604020202020204" pitchFamily="34" charset="0"/>
              </a:rPr>
              <a:t>Pouvoirs pour les formalités</a:t>
            </a:r>
            <a:endParaRPr lang="fr-FR" sz="3300" b="1" kern="0" dirty="0">
              <a:solidFill>
                <a:srgbClr val="0D4194"/>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977B170-4594-4CB7-98C8-D7EE86E5ACE7}"/>
              </a:ext>
            </a:extLst>
          </p:cNvPr>
          <p:cNvSpPr txBox="1"/>
          <p:nvPr/>
        </p:nvSpPr>
        <p:spPr>
          <a:xfrm>
            <a:off x="1020223" y="1964353"/>
            <a:ext cx="1015155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400" kern="0" dirty="0" err="1">
                <a:solidFill>
                  <a:srgbClr val="0D4194"/>
                </a:solidFill>
                <a:latin typeface="Arial" panose="020B0604020202020204" pitchFamily="34" charset="0"/>
                <a:cs typeface="Arial" panose="020B0604020202020204" pitchFamily="34" charset="0"/>
              </a:rPr>
              <a:t>
Tous pouvoirs sont donnés au porteur d’un original ou d’une copie d’un extrait du procès-verbal de cette assemblée générale pour accomplir toutes les formalités nécessaires.</a:t>
            </a:r>
            <a:endParaRPr lang="fr-FR" sz="2400"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134670"/>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a:t>
            </a:r>
            <a:r>
              <a:rPr lang="fr-FR" sz="3300" b="1" kern="0" dirty="0" err="1">
                <a:solidFill>
                  <a:srgbClr val="0D4194"/>
                </a:solidFill>
                <a:latin typeface="Arial" panose="020B0604020202020204" pitchFamily="34" charset="0"/>
                <a:cs typeface="Arial" panose="020B0604020202020204" pitchFamily="34" charset="0"/>
              </a:rPr>
              <a:t>2026</a:t>
            </a: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err="1">
                <a:solidFill>
                  <a:srgbClr val="0D4194"/>
                </a:solidFill>
                <a:latin typeface="Arial" panose="020B0604020202020204" pitchFamily="34" charset="0"/>
                <a:cs typeface="Arial" panose="020B0604020202020204" pitchFamily="34" charset="0"/>
              </a:rPr>
              <a:t>Clôture de l'assemblée générale</a:t>
            </a:r>
            <a:endParaRPr lang="fr-FR" sz="3300" b="1" kern="0" dirty="0">
              <a:solidFill>
                <a:srgbClr val="0D4194"/>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977B170-4594-4CB7-98C8-D7EE86E5ACE7}"/>
              </a:ext>
            </a:extLst>
          </p:cNvPr>
          <p:cNvSpPr txBox="1"/>
          <p:nvPr/>
        </p:nvSpPr>
        <p:spPr>
          <a:xfrm>
            <a:off x="1020223" y="2286148"/>
            <a:ext cx="10151553"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400" kern="0" dirty="0">
                <a:solidFill>
                  <a:srgbClr val="0D4194"/>
                </a:solidFill>
                <a:latin typeface="Arial" panose="020B0604020202020204" pitchFamily="34" charset="0"/>
                <a:cs typeface="Arial" panose="020B0604020202020204" pitchFamily="34" charset="0"/>
              </a:rPr>
              <a:t>Rémy GIRARD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4400" kern="0" dirty="0">
                <a:solidFill>
                  <a:srgbClr val="0D4194"/>
                </a:solidFill>
                <a:latin typeface="Arial" panose="020B0604020202020204" pitchFamily="34" charset="0"/>
                <a:cs typeface="Arial" panose="020B0604020202020204" pitchFamily="34" charset="0"/>
              </a:rPr>
              <a:t>Président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332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716367"/>
          </a:xfrm>
          <a:prstGeom prst="rect">
            <a:avLst/>
          </a:prstGeom>
        </p:spPr>
        <p:txBody>
          <a:bodyPr wrap="square">
            <a:spAutoFit/>
          </a:bodyPr>
          <a:lstStyle/>
          <a:p>
            <a:pPr algn="ctr" defTabSz="914400">
              <a:lnSpc>
                <a:spcPct val="90000"/>
              </a:lnSpc>
              <a:spcBef>
                <a:spcPts val="1000"/>
              </a:spcBef>
              <a:defRPr/>
            </a:pPr>
            <a:r>
              <a:rPr lang="fr-FR" sz="3600" b="1" kern="0" dirty="0">
                <a:solidFill>
                  <a:srgbClr val="0D4194"/>
                </a:solidFill>
                <a:latin typeface="Arial" panose="020B0604020202020204" pitchFamily="34" charset="0"/>
                <a:cs typeface="Arial" panose="020B0604020202020204" pitchFamily="34" charset="0"/>
              </a:rPr>
              <a:t>Assemblée générale </a:t>
            </a:r>
            <a:r>
              <a:rPr lang="fr-FR" sz="3600" b="1" kern="0" dirty="0" err="1">
                <a:solidFill>
                  <a:srgbClr val="0D4194"/>
                </a:solidFill>
                <a:latin typeface="Arial" panose="020B0604020202020204" pitchFamily="34" charset="0"/>
                <a:cs typeface="Arial" panose="020B0604020202020204" pitchFamily="34" charset="0"/>
              </a:rPr>
              <a:t>2026</a:t>
            </a:r>
            <a:endParaRPr lang="fr-FR" sz="36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600" b="1" kern="0" dirty="0" err="1">
                <a:solidFill>
                  <a:srgbClr val="0D4194"/>
                </a:solidFill>
                <a:latin typeface="Arial" panose="020B0604020202020204" pitchFamily="34" charset="0"/>
                <a:cs typeface="Arial" panose="020B0604020202020204" pitchFamily="34" charset="0"/>
              </a:rPr>
              <a:t>Bienvenue, ouverture de l'assemblée, constitution du bureau</a:t>
            </a:r>
            <a:endParaRPr lang="fr-FR" sz="3600" b="1" kern="0" dirty="0">
              <a:solidFill>
                <a:srgbClr val="0D4194"/>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977B170-4594-4CB7-98C8-D7EE86E5ACE7}"/>
              </a:ext>
            </a:extLst>
          </p:cNvPr>
          <p:cNvSpPr txBox="1"/>
          <p:nvPr/>
        </p:nvSpPr>
        <p:spPr>
          <a:xfrm>
            <a:off x="903449" y="3026812"/>
            <a:ext cx="10151553" cy="44935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400" kern="0" dirty="0">
                <a:solidFill>
                  <a:srgbClr val="0D4194"/>
                </a:solidFill>
                <a:latin typeface="Arial" panose="020B0604020202020204" pitchFamily="34" charset="0"/>
                <a:cs typeface="Arial" panose="020B0604020202020204" pitchFamily="34" charset="0"/>
              </a:rPr>
              <a:t>M Remy GIRARD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4400" kern="0" dirty="0">
                <a:solidFill>
                  <a:srgbClr val="0D4194"/>
                </a:solidFill>
                <a:latin typeface="Arial" panose="020B0604020202020204" pitchFamily="34" charset="0"/>
                <a:cs typeface="Arial" panose="020B0604020202020204" pitchFamily="34" charset="0"/>
              </a:rPr>
              <a:t>Président du Conseil d’administration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A40774-882A-4D7F-AFA7-F92925E74498}"/>
              </a:ext>
            </a:extLst>
          </p:cNvPr>
          <p:cNvSpPr/>
          <p:nvPr/>
        </p:nvSpPr>
        <p:spPr>
          <a:xfrm>
            <a:off x="1270660" y="315696"/>
            <a:ext cx="9417132" cy="1134670"/>
          </a:xfrm>
          <a:prstGeom prst="rect">
            <a:avLst/>
          </a:prstGeom>
        </p:spPr>
        <p:txBody>
          <a:bodyPr wrap="square">
            <a:spAutoFit/>
          </a:bodyPr>
          <a:lstStyle/>
          <a:p>
            <a:pPr algn="ctr" defTabSz="914400">
              <a:lnSpc>
                <a:spcPct val="90000"/>
              </a:lnSpc>
              <a:spcBef>
                <a:spcPts val="1000"/>
              </a:spcBef>
              <a:defRPr/>
            </a:pPr>
            <a:r>
              <a:rPr lang="fr-FR" sz="3300" b="1" kern="0" dirty="0">
                <a:solidFill>
                  <a:srgbClr val="0D4194"/>
                </a:solidFill>
                <a:latin typeface="Arial" panose="020B0604020202020204" pitchFamily="34" charset="0"/>
                <a:cs typeface="Arial" panose="020B0604020202020204" pitchFamily="34" charset="0"/>
              </a:rPr>
              <a:t>Assemblée générale </a:t>
            </a:r>
            <a:r>
              <a:rPr lang="fr-FR" sz="3300" b="1" kern="0" dirty="0" err="1">
                <a:solidFill>
                  <a:srgbClr val="0D4194"/>
                </a:solidFill>
                <a:latin typeface="Arial" panose="020B0604020202020204" pitchFamily="34" charset="0"/>
                <a:cs typeface="Arial" panose="020B0604020202020204" pitchFamily="34" charset="0"/>
              </a:rPr>
              <a:t>2026</a:t>
            </a:r>
            <a:endParaRPr lang="fr-FR" sz="3300" b="1" kern="0" dirty="0">
              <a:solidFill>
                <a:srgbClr val="0D4194"/>
              </a:solidFill>
              <a:latin typeface="Arial" panose="020B0604020202020204" pitchFamily="34" charset="0"/>
              <a:cs typeface="Arial" panose="020B0604020202020204" pitchFamily="34" charset="0"/>
            </a:endParaRPr>
          </a:p>
          <a:p>
            <a:pPr algn="ctr" defTabSz="914400">
              <a:lnSpc>
                <a:spcPct val="90000"/>
              </a:lnSpc>
              <a:spcBef>
                <a:spcPts val="1000"/>
              </a:spcBef>
              <a:defRPr/>
            </a:pPr>
            <a:r>
              <a:rPr lang="fr-FR" sz="3300" b="1" kern="0" dirty="0" err="1">
                <a:solidFill>
                  <a:srgbClr val="0D4194"/>
                </a:solidFill>
                <a:latin typeface="Arial" panose="020B0604020202020204" pitchFamily="34" charset="0"/>
                <a:cs typeface="Arial" panose="020B0604020202020204" pitchFamily="34" charset="0"/>
              </a:rPr>
              <a:t>Compte-rendu d'activité</a:t>
            </a:r>
            <a:endParaRPr lang="fr-FR" sz="3300" b="1" kern="0" dirty="0">
              <a:solidFill>
                <a:srgbClr val="0D4194"/>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8E0353AC-1D36-4994-A055-C8F1A380BE1E}"/>
              </a:ext>
            </a:extLst>
          </p:cNvPr>
          <p:cNvSpPr txBox="1"/>
          <p:nvPr/>
        </p:nvSpPr>
        <p:spPr>
          <a:xfrm>
            <a:off x="903449" y="3026812"/>
            <a:ext cx="10151553" cy="44935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400" kern="0" dirty="0">
                <a:solidFill>
                  <a:srgbClr val="0D4194"/>
                </a:solidFill>
                <a:latin typeface="Arial" panose="020B0604020202020204" pitchFamily="34" charset="0"/>
                <a:cs typeface="Arial" panose="020B0604020202020204" pitchFamily="34" charset="0"/>
              </a:rPr>
              <a:t>M Remy GIRARD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4400" kern="0" dirty="0">
                <a:solidFill>
                  <a:srgbClr val="0D4194"/>
                </a:solidFill>
                <a:latin typeface="Arial" panose="020B0604020202020204" pitchFamily="34" charset="0"/>
                <a:cs typeface="Arial" panose="020B0604020202020204" pitchFamily="34" charset="0"/>
              </a:rPr>
              <a:t>Président du Conseil d’administration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391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4"/>
          <p:cNvSpPr txBox="1">
            <a:spLocks noGrp="1"/>
          </p:cNvSpPr>
          <p:nvPr>
            <p:ph type="body" sz="quarter" idx="14"/>
          </p:nvPr>
        </p:nvSpPr>
        <p:spPr>
          <a:xfrm>
            <a:off x="2052937" y="1032250"/>
            <a:ext cx="5813425" cy="5095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solidFill>
                  <a:srgbClr val="164687"/>
                </a:solidFill>
                <a:effectLst/>
                <a:uLnTx/>
                <a:uFillTx/>
                <a:latin typeface="Arial" panose="020B0604020202020204" pitchFamily="34" charset="0"/>
                <a:cs typeface="Arial" panose="020B0604020202020204" pitchFamily="34" charset="0"/>
              </a:rPr>
              <a:t>VOTRE CONSEIL D’ADMINISTRATION</a:t>
            </a:r>
          </a:p>
        </p:txBody>
      </p:sp>
      <p:sp>
        <p:nvSpPr>
          <p:cNvPr id="24" name="Espace réservé du texte 7">
            <a:extLst>
              <a:ext uri="{FF2B5EF4-FFF2-40B4-BE49-F238E27FC236}">
                <a16:creationId xmlns:a16="http://schemas.microsoft.com/office/drawing/2014/main" id="{8D3A5C00-B8C0-4024-96B5-1B1D419577BD}"/>
              </a:ext>
            </a:extLst>
          </p:cNvPr>
          <p:cNvSpPr txBox="1">
            <a:spLocks/>
          </p:cNvSpPr>
          <p:nvPr/>
        </p:nvSpPr>
        <p:spPr>
          <a:xfrm>
            <a:off x="272533" y="314264"/>
            <a:ext cx="11646934" cy="70788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FontTx/>
              <a:buNone/>
              <a:defRPr/>
            </a:pPr>
            <a:r>
              <a:rPr lang="fr-FR" sz="4000" dirty="0"/>
              <a:t>Nous vous présentons les élus de votre Caisse</a:t>
            </a:r>
          </a:p>
        </p:txBody>
      </p:sp>
      <p:pic>
        <p:nvPicPr>
          <p:cNvPr id="35" name="Image 34">
            <a:extLst>
              <a:ext uri="{FF2B5EF4-FFF2-40B4-BE49-F238E27FC236}">
                <a16:creationId xmlns:a16="http://schemas.microsoft.com/office/drawing/2014/main" id="{CA709902-7654-4B13-84F8-2BF23B85D961}"/>
              </a:ext>
            </a:extLst>
          </p:cNvPr>
          <p:cNvPicPr>
            <a:picLocks noChangeAspect="1"/>
          </p:cNvPicPr>
          <p:nvPr/>
        </p:nvPicPr>
        <p:blipFill>
          <a:blip r:embed="rId4"/>
          <a:stretch>
            <a:fillRect/>
          </a:stretch>
        </p:blipFill>
        <p:spPr>
          <a:xfrm>
            <a:off x="9930086" y="1177325"/>
            <a:ext cx="1641299" cy="16312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6" name="Image 35">
            <a:extLst>
              <a:ext uri="{FF2B5EF4-FFF2-40B4-BE49-F238E27FC236}">
                <a16:creationId xmlns:a16="http://schemas.microsoft.com/office/drawing/2014/main" id="{929553B0-9930-492B-945A-660A2C7F5ECE}"/>
              </a:ext>
            </a:extLst>
          </p:cNvPr>
          <p:cNvPicPr>
            <a:picLocks noChangeAspect="1"/>
          </p:cNvPicPr>
          <p:nvPr/>
        </p:nvPicPr>
        <p:blipFill>
          <a:blip r:embed="rId5"/>
          <a:stretch>
            <a:fillRect/>
          </a:stretch>
        </p:blipFill>
        <p:spPr>
          <a:xfrm>
            <a:off x="5906095" y="4046410"/>
            <a:ext cx="1609949" cy="20133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38" name="Objet 37">
            <a:extLst>
              <a:ext uri="{FF2B5EF4-FFF2-40B4-BE49-F238E27FC236}">
                <a16:creationId xmlns:a16="http://schemas.microsoft.com/office/drawing/2014/main" id="{73EE3C7D-D655-4FB8-956C-07772F70F2E0}"/>
              </a:ext>
            </a:extLst>
          </p:cNvPr>
          <p:cNvGraphicFramePr>
            <a:graphicFrameLocks noChangeAspect="1"/>
          </p:cNvGraphicFramePr>
          <p:nvPr>
            <p:extLst>
              <p:ext uri="{D42A27DB-BD31-4B8C-83A1-F6EECF244321}">
                <p14:modId xmlns:p14="http://schemas.microsoft.com/office/powerpoint/2010/main" val="4292903051"/>
              </p:ext>
            </p:extLst>
          </p:nvPr>
        </p:nvGraphicFramePr>
        <p:xfrm>
          <a:off x="10177785" y="3816219"/>
          <a:ext cx="2398253" cy="2093995"/>
        </p:xfrm>
        <a:graphic>
          <a:graphicData uri="http://schemas.openxmlformats.org/presentationml/2006/ole">
            <mc:AlternateContent xmlns:mc="http://schemas.openxmlformats.org/markup-compatibility/2006">
              <mc:Choice xmlns:v="urn:schemas-microsoft-com:vml" Requires="v">
                <p:oleObj spid="_x0000_s1047" name="Document" r:id="rId6" imgW="5746651" imgH="6301356" progId="Word.Document.12">
                  <p:embed/>
                </p:oleObj>
              </mc:Choice>
              <mc:Fallback>
                <p:oleObj name="Document" r:id="rId6" imgW="5746651" imgH="6301356" progId="Word.Document.12">
                  <p:embed/>
                  <p:pic>
                    <p:nvPicPr>
                      <p:cNvPr id="38" name="Objet 37">
                        <a:extLst>
                          <a:ext uri="{FF2B5EF4-FFF2-40B4-BE49-F238E27FC236}">
                            <a16:creationId xmlns:a16="http://schemas.microsoft.com/office/drawing/2014/main" id="{73EE3C7D-D655-4FB8-956C-07772F70F2E0}"/>
                          </a:ext>
                        </a:extLst>
                      </p:cNvPr>
                      <p:cNvPicPr/>
                      <p:nvPr/>
                    </p:nvPicPr>
                    <p:blipFill>
                      <a:blip r:embed="rId7"/>
                      <a:stretch>
                        <a:fillRect/>
                      </a:stretch>
                    </p:blipFill>
                    <p:spPr>
                      <a:xfrm>
                        <a:off x="10177785" y="3816219"/>
                        <a:ext cx="2398253" cy="2093995"/>
                      </a:xfrm>
                      <a:prstGeom prst="rect">
                        <a:avLst/>
                      </a:prstGeom>
                    </p:spPr>
                  </p:pic>
                </p:oleObj>
              </mc:Fallback>
            </mc:AlternateContent>
          </a:graphicData>
        </a:graphic>
      </p:graphicFrame>
      <p:sp>
        <p:nvSpPr>
          <p:cNvPr id="40" name="ZoneTexte 39">
            <a:extLst>
              <a:ext uri="{FF2B5EF4-FFF2-40B4-BE49-F238E27FC236}">
                <a16:creationId xmlns:a16="http://schemas.microsoft.com/office/drawing/2014/main" id="{DE85CD08-C2D5-4E24-8FAF-64C9BFD5E489}"/>
              </a:ext>
            </a:extLst>
          </p:cNvPr>
          <p:cNvSpPr txBox="1"/>
          <p:nvPr/>
        </p:nvSpPr>
        <p:spPr>
          <a:xfrm>
            <a:off x="525246" y="3454047"/>
            <a:ext cx="1926420" cy="553998"/>
          </a:xfrm>
          <a:prstGeom prst="rect">
            <a:avLst/>
          </a:prstGeom>
          <a:noFill/>
        </p:spPr>
        <p:txBody>
          <a:bodyPr wrap="square">
            <a:spAutoFit/>
          </a:bodyPr>
          <a:lstStyle/>
          <a:p>
            <a:pPr algn="ctr"/>
            <a:r>
              <a:rPr lang="fr-FR" sz="1500" b="1" dirty="0"/>
              <a:t>Norbert DUPREY </a:t>
            </a:r>
          </a:p>
          <a:p>
            <a:pPr algn="ctr"/>
            <a:r>
              <a:rPr lang="fr-FR" sz="1500" b="1" dirty="0"/>
              <a:t> </a:t>
            </a:r>
          </a:p>
        </p:txBody>
      </p:sp>
      <p:sp>
        <p:nvSpPr>
          <p:cNvPr id="41" name="ZoneTexte 40">
            <a:extLst>
              <a:ext uri="{FF2B5EF4-FFF2-40B4-BE49-F238E27FC236}">
                <a16:creationId xmlns:a16="http://schemas.microsoft.com/office/drawing/2014/main" id="{15B6A18C-90D8-4995-B4BC-3EBD5313A3CA}"/>
              </a:ext>
            </a:extLst>
          </p:cNvPr>
          <p:cNvSpPr txBox="1"/>
          <p:nvPr/>
        </p:nvSpPr>
        <p:spPr>
          <a:xfrm>
            <a:off x="9756815" y="2880369"/>
            <a:ext cx="1926420" cy="323165"/>
          </a:xfrm>
          <a:prstGeom prst="rect">
            <a:avLst/>
          </a:prstGeom>
          <a:noFill/>
        </p:spPr>
        <p:txBody>
          <a:bodyPr wrap="square">
            <a:spAutoFit/>
          </a:bodyPr>
          <a:lstStyle/>
          <a:p>
            <a:pPr algn="ctr"/>
            <a:r>
              <a:rPr lang="fr-FR" sz="1500" b="1" dirty="0"/>
              <a:t>Agnès CART-LAMY </a:t>
            </a:r>
          </a:p>
        </p:txBody>
      </p:sp>
      <p:sp>
        <p:nvSpPr>
          <p:cNvPr id="42" name="ZoneTexte 41">
            <a:extLst>
              <a:ext uri="{FF2B5EF4-FFF2-40B4-BE49-F238E27FC236}">
                <a16:creationId xmlns:a16="http://schemas.microsoft.com/office/drawing/2014/main" id="{8317925E-E65B-405F-8E7F-183EA6216E0D}"/>
              </a:ext>
            </a:extLst>
          </p:cNvPr>
          <p:cNvSpPr txBox="1"/>
          <p:nvPr/>
        </p:nvSpPr>
        <p:spPr>
          <a:xfrm>
            <a:off x="841132" y="6144764"/>
            <a:ext cx="1926420" cy="323165"/>
          </a:xfrm>
          <a:prstGeom prst="rect">
            <a:avLst/>
          </a:prstGeom>
          <a:noFill/>
        </p:spPr>
        <p:txBody>
          <a:bodyPr wrap="square">
            <a:spAutoFit/>
          </a:bodyPr>
          <a:lstStyle/>
          <a:p>
            <a:pPr algn="ctr"/>
            <a:r>
              <a:rPr lang="fr-FR" sz="1500" b="1" dirty="0"/>
              <a:t>Laurence BRUGNOT</a:t>
            </a:r>
          </a:p>
        </p:txBody>
      </p:sp>
      <p:sp>
        <p:nvSpPr>
          <p:cNvPr id="43" name="ZoneTexte 42">
            <a:extLst>
              <a:ext uri="{FF2B5EF4-FFF2-40B4-BE49-F238E27FC236}">
                <a16:creationId xmlns:a16="http://schemas.microsoft.com/office/drawing/2014/main" id="{9328C58C-E4BE-47B9-8664-87973A0D3CD7}"/>
              </a:ext>
            </a:extLst>
          </p:cNvPr>
          <p:cNvSpPr txBox="1"/>
          <p:nvPr/>
        </p:nvSpPr>
        <p:spPr>
          <a:xfrm>
            <a:off x="5727938" y="6048073"/>
            <a:ext cx="1926420" cy="323165"/>
          </a:xfrm>
          <a:prstGeom prst="rect">
            <a:avLst/>
          </a:prstGeom>
          <a:noFill/>
        </p:spPr>
        <p:txBody>
          <a:bodyPr wrap="square">
            <a:spAutoFit/>
          </a:bodyPr>
          <a:lstStyle/>
          <a:p>
            <a:pPr algn="ctr"/>
            <a:r>
              <a:rPr lang="fr-FR" sz="1500" b="1" dirty="0"/>
              <a:t>Gérard MILLET</a:t>
            </a:r>
          </a:p>
        </p:txBody>
      </p:sp>
      <p:sp>
        <p:nvSpPr>
          <p:cNvPr id="44" name="ZoneTexte 43">
            <a:extLst>
              <a:ext uri="{FF2B5EF4-FFF2-40B4-BE49-F238E27FC236}">
                <a16:creationId xmlns:a16="http://schemas.microsoft.com/office/drawing/2014/main" id="{57369AA9-83FE-48DC-828E-47DE14141E6B}"/>
              </a:ext>
            </a:extLst>
          </p:cNvPr>
          <p:cNvSpPr txBox="1"/>
          <p:nvPr/>
        </p:nvSpPr>
        <p:spPr>
          <a:xfrm>
            <a:off x="9941837" y="5918387"/>
            <a:ext cx="1926420" cy="323165"/>
          </a:xfrm>
          <a:prstGeom prst="rect">
            <a:avLst/>
          </a:prstGeom>
          <a:noFill/>
        </p:spPr>
        <p:txBody>
          <a:bodyPr wrap="square">
            <a:spAutoFit/>
          </a:bodyPr>
          <a:lstStyle/>
          <a:p>
            <a:pPr algn="ctr"/>
            <a:r>
              <a:rPr lang="fr-FR" sz="1500" b="1" dirty="0"/>
              <a:t>Jacques VIEILLE </a:t>
            </a:r>
          </a:p>
        </p:txBody>
      </p:sp>
      <p:pic>
        <p:nvPicPr>
          <p:cNvPr id="45" name="Image 44">
            <a:extLst>
              <a:ext uri="{FF2B5EF4-FFF2-40B4-BE49-F238E27FC236}">
                <a16:creationId xmlns:a16="http://schemas.microsoft.com/office/drawing/2014/main" id="{16770321-11D8-4C18-9121-CCA61DD2ED3D}"/>
              </a:ext>
            </a:extLst>
          </p:cNvPr>
          <p:cNvPicPr>
            <a:picLocks noChangeAspect="1"/>
          </p:cNvPicPr>
          <p:nvPr/>
        </p:nvPicPr>
        <p:blipFill rotWithShape="1">
          <a:blip r:embed="rId8"/>
          <a:srcRect l="56660" t="13798" r="-143" b="-1226"/>
          <a:stretch/>
        </p:blipFill>
        <p:spPr>
          <a:xfrm>
            <a:off x="7171296" y="1549096"/>
            <a:ext cx="1506256" cy="19113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6" name="Image 45">
            <a:extLst>
              <a:ext uri="{FF2B5EF4-FFF2-40B4-BE49-F238E27FC236}">
                <a16:creationId xmlns:a16="http://schemas.microsoft.com/office/drawing/2014/main" id="{37BC14F6-BC00-4A7D-BA8C-4D2BAB58E7DF}"/>
              </a:ext>
            </a:extLst>
          </p:cNvPr>
          <p:cNvPicPr>
            <a:picLocks noChangeAspect="1"/>
          </p:cNvPicPr>
          <p:nvPr/>
        </p:nvPicPr>
        <p:blipFill>
          <a:blip r:embed="rId9"/>
          <a:stretch>
            <a:fillRect/>
          </a:stretch>
        </p:blipFill>
        <p:spPr>
          <a:xfrm>
            <a:off x="3704200" y="1977855"/>
            <a:ext cx="1715386" cy="199766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7" name="ZoneTexte 46">
            <a:extLst>
              <a:ext uri="{FF2B5EF4-FFF2-40B4-BE49-F238E27FC236}">
                <a16:creationId xmlns:a16="http://schemas.microsoft.com/office/drawing/2014/main" id="{919FA8E1-CDCF-4E37-ADA9-7BF9B8B4481C}"/>
              </a:ext>
            </a:extLst>
          </p:cNvPr>
          <p:cNvSpPr txBox="1"/>
          <p:nvPr/>
        </p:nvSpPr>
        <p:spPr>
          <a:xfrm>
            <a:off x="7245877" y="3562402"/>
            <a:ext cx="1240971" cy="553998"/>
          </a:xfrm>
          <a:prstGeom prst="rect">
            <a:avLst/>
          </a:prstGeom>
          <a:noFill/>
        </p:spPr>
        <p:txBody>
          <a:bodyPr wrap="square" rtlCol="0">
            <a:spAutoFit/>
          </a:bodyPr>
          <a:lstStyle/>
          <a:p>
            <a:pPr algn="ctr"/>
            <a:r>
              <a:rPr lang="fr-FR" sz="1500" b="1" dirty="0"/>
              <a:t>Blandine TATIN</a:t>
            </a:r>
          </a:p>
        </p:txBody>
      </p:sp>
      <p:sp>
        <p:nvSpPr>
          <p:cNvPr id="48" name="ZoneTexte 47">
            <a:extLst>
              <a:ext uri="{FF2B5EF4-FFF2-40B4-BE49-F238E27FC236}">
                <a16:creationId xmlns:a16="http://schemas.microsoft.com/office/drawing/2014/main" id="{646E9D7E-DBA1-4253-BFC8-B88F9EF9A1EC}"/>
              </a:ext>
            </a:extLst>
          </p:cNvPr>
          <p:cNvSpPr txBox="1"/>
          <p:nvPr/>
        </p:nvSpPr>
        <p:spPr>
          <a:xfrm>
            <a:off x="3627104" y="4071643"/>
            <a:ext cx="1926420" cy="553998"/>
          </a:xfrm>
          <a:prstGeom prst="rect">
            <a:avLst/>
          </a:prstGeom>
          <a:noFill/>
        </p:spPr>
        <p:txBody>
          <a:bodyPr wrap="square">
            <a:spAutoFit/>
          </a:bodyPr>
          <a:lstStyle/>
          <a:p>
            <a:pPr algn="ctr"/>
            <a:r>
              <a:rPr lang="fr-FR" sz="1500" b="1" dirty="0"/>
              <a:t>Rémy GIRARD</a:t>
            </a:r>
          </a:p>
          <a:p>
            <a:pPr algn="ctr"/>
            <a:r>
              <a:rPr lang="fr-FR" sz="1500" b="1" dirty="0"/>
              <a:t>Vice Président</a:t>
            </a:r>
          </a:p>
        </p:txBody>
      </p:sp>
      <p:pic>
        <p:nvPicPr>
          <p:cNvPr id="49" name="Image 48">
            <a:extLst>
              <a:ext uri="{FF2B5EF4-FFF2-40B4-BE49-F238E27FC236}">
                <a16:creationId xmlns:a16="http://schemas.microsoft.com/office/drawing/2014/main" id="{53F24F42-97F4-4778-AB20-39C1D34DCA25}"/>
              </a:ext>
            </a:extLst>
          </p:cNvPr>
          <p:cNvPicPr>
            <a:picLocks noChangeAspect="1"/>
          </p:cNvPicPr>
          <p:nvPr/>
        </p:nvPicPr>
        <p:blipFill>
          <a:blip r:embed="rId10"/>
          <a:stretch>
            <a:fillRect/>
          </a:stretch>
        </p:blipFill>
        <p:spPr>
          <a:xfrm>
            <a:off x="794399" y="1584268"/>
            <a:ext cx="1388115" cy="18360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2">
            <a:schemeClr val="dk1"/>
          </a:lnRef>
          <a:fillRef idx="1">
            <a:schemeClr val="lt1"/>
          </a:fillRef>
          <a:effectRef idx="0">
            <a:schemeClr val="dk1"/>
          </a:effectRef>
          <a:fontRef idx="minor">
            <a:schemeClr val="dk1"/>
          </a:fontRef>
        </p:style>
      </p:pic>
      <p:pic>
        <p:nvPicPr>
          <p:cNvPr id="3" name="Image 2">
            <a:extLst>
              <a:ext uri="{FF2B5EF4-FFF2-40B4-BE49-F238E27FC236}">
                <a16:creationId xmlns:a16="http://schemas.microsoft.com/office/drawing/2014/main" id="{7CF25AD9-C354-49DD-8A92-58B8915CFA23}"/>
              </a:ext>
            </a:extLst>
          </p:cNvPr>
          <p:cNvPicPr>
            <a:picLocks noChangeAspect="1"/>
          </p:cNvPicPr>
          <p:nvPr/>
        </p:nvPicPr>
        <p:blipFill>
          <a:blip r:embed="rId11"/>
          <a:stretch>
            <a:fillRect/>
          </a:stretch>
        </p:blipFill>
        <p:spPr>
          <a:xfrm>
            <a:off x="1035045" y="4324382"/>
            <a:ext cx="1416621" cy="18137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719785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4"/>
          <p:cNvSpPr txBox="1">
            <a:spLocks noGrp="1"/>
          </p:cNvSpPr>
          <p:nvPr>
            <p:ph type="body" sz="quarter" idx="14"/>
          </p:nvPr>
        </p:nvSpPr>
        <p:spPr>
          <a:xfrm>
            <a:off x="2627606" y="1592134"/>
            <a:ext cx="5813425" cy="5095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solidFill>
                  <a:srgbClr val="164687"/>
                </a:solidFill>
                <a:effectLst/>
                <a:uLnTx/>
                <a:uFillTx/>
                <a:latin typeface="Arial" panose="020B0604020202020204" pitchFamily="34" charset="0"/>
                <a:cs typeface="Arial" panose="020B0604020202020204" pitchFamily="34" charset="0"/>
              </a:rPr>
              <a:t>VOTRE CONSEIL DE SURVEILLANCE</a:t>
            </a:r>
          </a:p>
        </p:txBody>
      </p:sp>
      <p:sp>
        <p:nvSpPr>
          <p:cNvPr id="24" name="Espace réservé du texte 7">
            <a:extLst>
              <a:ext uri="{FF2B5EF4-FFF2-40B4-BE49-F238E27FC236}">
                <a16:creationId xmlns:a16="http://schemas.microsoft.com/office/drawing/2014/main" id="{5C2F1ED6-7020-4BF9-B9F0-6300E3AB1C7F}"/>
              </a:ext>
            </a:extLst>
          </p:cNvPr>
          <p:cNvSpPr txBox="1">
            <a:spLocks/>
          </p:cNvSpPr>
          <p:nvPr/>
        </p:nvSpPr>
        <p:spPr>
          <a:xfrm>
            <a:off x="272533" y="314264"/>
            <a:ext cx="11646934" cy="70788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FontTx/>
              <a:buNone/>
              <a:defRPr/>
            </a:pPr>
            <a:r>
              <a:rPr lang="fr-FR" sz="4000" dirty="0"/>
              <a:t>Nous vous présentons les élus de votre Caisse</a:t>
            </a:r>
          </a:p>
        </p:txBody>
      </p:sp>
      <p:pic>
        <p:nvPicPr>
          <p:cNvPr id="44" name="Image 43">
            <a:extLst>
              <a:ext uri="{FF2B5EF4-FFF2-40B4-BE49-F238E27FC236}">
                <a16:creationId xmlns:a16="http://schemas.microsoft.com/office/drawing/2014/main" id="{6469D57D-5866-444D-ABC0-B7F565B6E3CC}"/>
              </a:ext>
            </a:extLst>
          </p:cNvPr>
          <p:cNvPicPr>
            <a:picLocks noChangeAspect="1"/>
          </p:cNvPicPr>
          <p:nvPr/>
        </p:nvPicPr>
        <p:blipFill>
          <a:blip r:embed="rId3"/>
          <a:stretch>
            <a:fillRect/>
          </a:stretch>
        </p:blipFill>
        <p:spPr>
          <a:xfrm>
            <a:off x="3443847" y="3181293"/>
            <a:ext cx="1583066" cy="20782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7" name="ZoneTexte 46">
            <a:extLst>
              <a:ext uri="{FF2B5EF4-FFF2-40B4-BE49-F238E27FC236}">
                <a16:creationId xmlns:a16="http://schemas.microsoft.com/office/drawing/2014/main" id="{B429E286-54CB-4B28-8D8D-BE7BBD236F16}"/>
              </a:ext>
            </a:extLst>
          </p:cNvPr>
          <p:cNvSpPr txBox="1"/>
          <p:nvPr/>
        </p:nvSpPr>
        <p:spPr>
          <a:xfrm>
            <a:off x="3279914" y="5280117"/>
            <a:ext cx="1926420" cy="323165"/>
          </a:xfrm>
          <a:prstGeom prst="rect">
            <a:avLst/>
          </a:prstGeom>
          <a:noFill/>
        </p:spPr>
        <p:txBody>
          <a:bodyPr wrap="square">
            <a:spAutoFit/>
          </a:bodyPr>
          <a:lstStyle/>
          <a:p>
            <a:pPr algn="ctr"/>
            <a:r>
              <a:rPr lang="fr-FR" sz="1500" b="1" dirty="0"/>
              <a:t>Denis RACINE</a:t>
            </a:r>
          </a:p>
        </p:txBody>
      </p:sp>
      <p:pic>
        <p:nvPicPr>
          <p:cNvPr id="48" name="Image 47">
            <a:extLst>
              <a:ext uri="{FF2B5EF4-FFF2-40B4-BE49-F238E27FC236}">
                <a16:creationId xmlns:a16="http://schemas.microsoft.com/office/drawing/2014/main" id="{4E3A93BE-DE8E-47B6-AA7A-CE6A9219A3B0}"/>
              </a:ext>
            </a:extLst>
          </p:cNvPr>
          <p:cNvPicPr>
            <a:picLocks noChangeAspect="1"/>
          </p:cNvPicPr>
          <p:nvPr/>
        </p:nvPicPr>
        <p:blipFill>
          <a:blip r:embed="rId4"/>
          <a:stretch>
            <a:fillRect/>
          </a:stretch>
        </p:blipFill>
        <p:spPr>
          <a:xfrm>
            <a:off x="6517750" y="3212346"/>
            <a:ext cx="1583066" cy="202011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9" name="ZoneTexte 48">
            <a:extLst>
              <a:ext uri="{FF2B5EF4-FFF2-40B4-BE49-F238E27FC236}">
                <a16:creationId xmlns:a16="http://schemas.microsoft.com/office/drawing/2014/main" id="{F357795C-D9B1-4AF2-8022-3F02C1C76BF3}"/>
              </a:ext>
            </a:extLst>
          </p:cNvPr>
          <p:cNvSpPr txBox="1"/>
          <p:nvPr/>
        </p:nvSpPr>
        <p:spPr>
          <a:xfrm>
            <a:off x="6346073" y="5260686"/>
            <a:ext cx="1926420" cy="323165"/>
          </a:xfrm>
          <a:prstGeom prst="rect">
            <a:avLst/>
          </a:prstGeom>
          <a:noFill/>
        </p:spPr>
        <p:txBody>
          <a:bodyPr wrap="square">
            <a:spAutoFit/>
          </a:bodyPr>
          <a:lstStyle/>
          <a:p>
            <a:pPr algn="ctr"/>
            <a:r>
              <a:rPr lang="fr-FR" sz="1500" b="1" dirty="0"/>
              <a:t>Philippe RICHARDOT</a:t>
            </a:r>
          </a:p>
        </p:txBody>
      </p:sp>
      <p:pic>
        <p:nvPicPr>
          <p:cNvPr id="54" name="Image 53">
            <a:extLst>
              <a:ext uri="{FF2B5EF4-FFF2-40B4-BE49-F238E27FC236}">
                <a16:creationId xmlns:a16="http://schemas.microsoft.com/office/drawing/2014/main" id="{B9220220-89D2-4F57-BFB2-F4E6CFFF766C}"/>
              </a:ext>
            </a:extLst>
          </p:cNvPr>
          <p:cNvPicPr>
            <a:picLocks noChangeAspect="1"/>
          </p:cNvPicPr>
          <p:nvPr/>
        </p:nvPicPr>
        <p:blipFill>
          <a:blip r:embed="rId5"/>
          <a:stretch>
            <a:fillRect/>
          </a:stretch>
        </p:blipFill>
        <p:spPr>
          <a:xfrm>
            <a:off x="566794" y="2307157"/>
            <a:ext cx="1811630" cy="20346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5" name="ZoneTexte 54">
            <a:extLst>
              <a:ext uri="{FF2B5EF4-FFF2-40B4-BE49-F238E27FC236}">
                <a16:creationId xmlns:a16="http://schemas.microsoft.com/office/drawing/2014/main" id="{1AEE4C3A-73A1-463B-913D-7E63FD60D238}"/>
              </a:ext>
            </a:extLst>
          </p:cNvPr>
          <p:cNvSpPr txBox="1"/>
          <p:nvPr/>
        </p:nvSpPr>
        <p:spPr>
          <a:xfrm>
            <a:off x="452004" y="4575757"/>
            <a:ext cx="1926420" cy="553998"/>
          </a:xfrm>
          <a:prstGeom prst="rect">
            <a:avLst/>
          </a:prstGeom>
          <a:noFill/>
        </p:spPr>
        <p:txBody>
          <a:bodyPr wrap="square">
            <a:spAutoFit/>
          </a:bodyPr>
          <a:lstStyle/>
          <a:p>
            <a:pPr algn="ctr"/>
            <a:r>
              <a:rPr lang="fr-FR" sz="1500" b="1" dirty="0"/>
              <a:t>Christian GIROD </a:t>
            </a:r>
          </a:p>
          <a:p>
            <a:pPr algn="ctr"/>
            <a:r>
              <a:rPr lang="fr-FR" sz="1500" b="1" dirty="0"/>
              <a:t>Président  </a:t>
            </a:r>
          </a:p>
        </p:txBody>
      </p:sp>
      <p:pic>
        <p:nvPicPr>
          <p:cNvPr id="56" name="Image 55">
            <a:extLst>
              <a:ext uri="{FF2B5EF4-FFF2-40B4-BE49-F238E27FC236}">
                <a16:creationId xmlns:a16="http://schemas.microsoft.com/office/drawing/2014/main" id="{AF0FAB6E-5FDA-4E1A-8D21-AEB76DE85E2B}"/>
              </a:ext>
            </a:extLst>
          </p:cNvPr>
          <p:cNvPicPr>
            <a:picLocks noChangeAspect="1"/>
          </p:cNvPicPr>
          <p:nvPr/>
        </p:nvPicPr>
        <p:blipFill rotWithShape="1">
          <a:blip r:embed="rId6"/>
          <a:srcRect l="18085" t="4462" r="11210"/>
          <a:stretch/>
        </p:blipFill>
        <p:spPr>
          <a:xfrm>
            <a:off x="9412232" y="3201906"/>
            <a:ext cx="1583066" cy="20782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7" name="ZoneTexte 56">
            <a:extLst>
              <a:ext uri="{FF2B5EF4-FFF2-40B4-BE49-F238E27FC236}">
                <a16:creationId xmlns:a16="http://schemas.microsoft.com/office/drawing/2014/main" id="{A8C59EE5-FFEA-4514-9052-BE41DEA4B95D}"/>
              </a:ext>
            </a:extLst>
          </p:cNvPr>
          <p:cNvSpPr txBox="1"/>
          <p:nvPr/>
        </p:nvSpPr>
        <p:spPr>
          <a:xfrm>
            <a:off x="9240555" y="5583851"/>
            <a:ext cx="1926420" cy="553998"/>
          </a:xfrm>
          <a:prstGeom prst="rect">
            <a:avLst/>
          </a:prstGeom>
          <a:noFill/>
        </p:spPr>
        <p:txBody>
          <a:bodyPr wrap="square">
            <a:spAutoFit/>
          </a:bodyPr>
          <a:lstStyle/>
          <a:p>
            <a:pPr algn="ctr"/>
            <a:r>
              <a:rPr lang="fr-FR" sz="1500" b="1" dirty="0"/>
              <a:t> Patrick BARTHOT</a:t>
            </a:r>
          </a:p>
          <a:p>
            <a:pPr algn="ctr"/>
            <a:r>
              <a:rPr lang="fr-FR" sz="1500" b="1" dirty="0"/>
              <a:t>Vice Président</a:t>
            </a:r>
          </a:p>
        </p:txBody>
      </p:sp>
    </p:spTree>
    <p:extLst>
      <p:ext uri="{BB962C8B-B14F-4D97-AF65-F5344CB8AC3E}">
        <p14:creationId xmlns:p14="http://schemas.microsoft.com/office/powerpoint/2010/main" val="2195922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737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46C3F99-A535-40AD-98A5-E690FC43F70C}"/>
              </a:ext>
            </a:extLst>
          </p:cNvPr>
          <p:cNvPicPr>
            <a:picLocks noChangeAspect="1"/>
          </p:cNvPicPr>
          <p:nvPr/>
        </p:nvPicPr>
        <p:blipFill>
          <a:blip r:embed="rId2"/>
          <a:stretch>
            <a:fillRect/>
          </a:stretch>
        </p:blipFill>
        <p:spPr>
          <a:xfrm>
            <a:off x="2629669" y="439307"/>
            <a:ext cx="6928353" cy="4934161"/>
          </a:xfrm>
          <a:prstGeom prst="rect">
            <a:avLst/>
          </a:prstGeom>
        </p:spPr>
      </p:pic>
      <p:pic>
        <p:nvPicPr>
          <p:cNvPr id="8" name="Image 7">
            <a:extLst>
              <a:ext uri="{FF2B5EF4-FFF2-40B4-BE49-F238E27FC236}">
                <a16:creationId xmlns:a16="http://schemas.microsoft.com/office/drawing/2014/main" id="{11090204-D891-4261-85EF-EBA2DAE735B9}"/>
              </a:ext>
            </a:extLst>
          </p:cNvPr>
          <p:cNvPicPr>
            <a:picLocks noChangeAspect="1"/>
          </p:cNvPicPr>
          <p:nvPr/>
        </p:nvPicPr>
        <p:blipFill>
          <a:blip r:embed="rId3"/>
          <a:stretch>
            <a:fillRect/>
          </a:stretch>
        </p:blipFill>
        <p:spPr>
          <a:xfrm>
            <a:off x="324778" y="826605"/>
            <a:ext cx="2634115" cy="1777044"/>
          </a:xfrm>
          <a:prstGeom prst="rect">
            <a:avLst/>
          </a:prstGeom>
        </p:spPr>
      </p:pic>
      <p:pic>
        <p:nvPicPr>
          <p:cNvPr id="11" name="Image 10">
            <a:extLst>
              <a:ext uri="{FF2B5EF4-FFF2-40B4-BE49-F238E27FC236}">
                <a16:creationId xmlns:a16="http://schemas.microsoft.com/office/drawing/2014/main" id="{25D38735-CD07-4C20-91E2-C5AB61A6BDB6}"/>
              </a:ext>
            </a:extLst>
          </p:cNvPr>
          <p:cNvPicPr>
            <a:picLocks noChangeAspect="1"/>
          </p:cNvPicPr>
          <p:nvPr/>
        </p:nvPicPr>
        <p:blipFill>
          <a:blip r:embed="rId4"/>
          <a:stretch>
            <a:fillRect/>
          </a:stretch>
        </p:blipFill>
        <p:spPr>
          <a:xfrm>
            <a:off x="324778" y="4187953"/>
            <a:ext cx="3796705" cy="1843442"/>
          </a:xfrm>
          <a:prstGeom prst="rect">
            <a:avLst/>
          </a:prstGeom>
        </p:spPr>
      </p:pic>
      <p:pic>
        <p:nvPicPr>
          <p:cNvPr id="13" name="Image 12">
            <a:extLst>
              <a:ext uri="{FF2B5EF4-FFF2-40B4-BE49-F238E27FC236}">
                <a16:creationId xmlns:a16="http://schemas.microsoft.com/office/drawing/2014/main" id="{141FB668-D513-4030-BC99-BB528897B079}"/>
              </a:ext>
            </a:extLst>
          </p:cNvPr>
          <p:cNvPicPr>
            <a:picLocks noChangeAspect="1"/>
          </p:cNvPicPr>
          <p:nvPr/>
        </p:nvPicPr>
        <p:blipFill>
          <a:blip r:embed="rId5"/>
          <a:stretch>
            <a:fillRect/>
          </a:stretch>
        </p:blipFill>
        <p:spPr>
          <a:xfrm>
            <a:off x="8017929" y="439306"/>
            <a:ext cx="4080259" cy="1325485"/>
          </a:xfrm>
          <a:prstGeom prst="rect">
            <a:avLst/>
          </a:prstGeom>
        </p:spPr>
      </p:pic>
      <p:pic>
        <p:nvPicPr>
          <p:cNvPr id="15" name="Image 14">
            <a:extLst>
              <a:ext uri="{FF2B5EF4-FFF2-40B4-BE49-F238E27FC236}">
                <a16:creationId xmlns:a16="http://schemas.microsoft.com/office/drawing/2014/main" id="{90D429D9-E4F0-43E9-8C86-E487A543683F}"/>
              </a:ext>
            </a:extLst>
          </p:cNvPr>
          <p:cNvPicPr>
            <a:picLocks noChangeAspect="1"/>
          </p:cNvPicPr>
          <p:nvPr/>
        </p:nvPicPr>
        <p:blipFill>
          <a:blip r:embed="rId6"/>
          <a:stretch>
            <a:fillRect/>
          </a:stretch>
        </p:blipFill>
        <p:spPr>
          <a:xfrm>
            <a:off x="8386248" y="3715716"/>
            <a:ext cx="3553528" cy="1843442"/>
          </a:xfrm>
          <a:prstGeom prst="rect">
            <a:avLst/>
          </a:prstGeom>
        </p:spPr>
      </p:pic>
    </p:spTree>
    <p:extLst>
      <p:ext uri="{BB962C8B-B14F-4D97-AF65-F5344CB8AC3E}">
        <p14:creationId xmlns:p14="http://schemas.microsoft.com/office/powerpoint/2010/main" val="3161420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61701DA-D877-4282-8C87-0E49FB929254}"/>
              </a:ext>
            </a:extLst>
          </p:cNvPr>
          <p:cNvPicPr>
            <a:picLocks noChangeAspect="1"/>
          </p:cNvPicPr>
          <p:nvPr/>
        </p:nvPicPr>
        <p:blipFill>
          <a:blip r:embed="rId2"/>
          <a:stretch>
            <a:fillRect/>
          </a:stretch>
        </p:blipFill>
        <p:spPr>
          <a:xfrm>
            <a:off x="128016" y="161183"/>
            <a:ext cx="9550084" cy="4248978"/>
          </a:xfrm>
          <a:prstGeom prst="rect">
            <a:avLst/>
          </a:prstGeom>
        </p:spPr>
      </p:pic>
      <p:pic>
        <p:nvPicPr>
          <p:cNvPr id="10" name="Image 9">
            <a:extLst>
              <a:ext uri="{FF2B5EF4-FFF2-40B4-BE49-F238E27FC236}">
                <a16:creationId xmlns:a16="http://schemas.microsoft.com/office/drawing/2014/main" id="{1CE05F11-495E-4FFD-99DB-E5A5D61A90C7}"/>
              </a:ext>
            </a:extLst>
          </p:cNvPr>
          <p:cNvPicPr>
            <a:picLocks noChangeAspect="1"/>
          </p:cNvPicPr>
          <p:nvPr/>
        </p:nvPicPr>
        <p:blipFill>
          <a:blip r:embed="rId3"/>
          <a:stretch>
            <a:fillRect/>
          </a:stretch>
        </p:blipFill>
        <p:spPr>
          <a:xfrm>
            <a:off x="128016" y="4459957"/>
            <a:ext cx="1848612" cy="1188393"/>
          </a:xfrm>
          <a:prstGeom prst="rect">
            <a:avLst/>
          </a:prstGeom>
        </p:spPr>
      </p:pic>
      <p:pic>
        <p:nvPicPr>
          <p:cNvPr id="11" name="Image 10">
            <a:extLst>
              <a:ext uri="{FF2B5EF4-FFF2-40B4-BE49-F238E27FC236}">
                <a16:creationId xmlns:a16="http://schemas.microsoft.com/office/drawing/2014/main" id="{84EC8BF4-E722-4DCB-90EA-1EE6F199543B}"/>
              </a:ext>
            </a:extLst>
          </p:cNvPr>
          <p:cNvPicPr>
            <a:picLocks noChangeAspect="1"/>
          </p:cNvPicPr>
          <p:nvPr/>
        </p:nvPicPr>
        <p:blipFill>
          <a:blip r:embed="rId4"/>
          <a:stretch>
            <a:fillRect/>
          </a:stretch>
        </p:blipFill>
        <p:spPr>
          <a:xfrm>
            <a:off x="1976628" y="4459957"/>
            <a:ext cx="1272731" cy="1272731"/>
          </a:xfrm>
          <a:prstGeom prst="rect">
            <a:avLst/>
          </a:prstGeom>
        </p:spPr>
      </p:pic>
      <p:pic>
        <p:nvPicPr>
          <p:cNvPr id="7" name="Image 6">
            <a:extLst>
              <a:ext uri="{FF2B5EF4-FFF2-40B4-BE49-F238E27FC236}">
                <a16:creationId xmlns:a16="http://schemas.microsoft.com/office/drawing/2014/main" id="{FDC557D8-3517-4283-9633-87B3632E3216}"/>
              </a:ext>
            </a:extLst>
          </p:cNvPr>
          <p:cNvPicPr>
            <a:picLocks noChangeAspect="1"/>
          </p:cNvPicPr>
          <p:nvPr/>
        </p:nvPicPr>
        <p:blipFill>
          <a:blip r:embed="rId5"/>
          <a:stretch>
            <a:fillRect/>
          </a:stretch>
        </p:blipFill>
        <p:spPr>
          <a:xfrm>
            <a:off x="8176260" y="2570189"/>
            <a:ext cx="1786793" cy="1839972"/>
          </a:xfrm>
          <a:prstGeom prst="rect">
            <a:avLst/>
          </a:prstGeom>
        </p:spPr>
      </p:pic>
      <p:pic>
        <p:nvPicPr>
          <p:cNvPr id="12" name="Image 11">
            <a:extLst>
              <a:ext uri="{FF2B5EF4-FFF2-40B4-BE49-F238E27FC236}">
                <a16:creationId xmlns:a16="http://schemas.microsoft.com/office/drawing/2014/main" id="{D816461C-1D4B-4836-810D-97D66F72B802}"/>
              </a:ext>
            </a:extLst>
          </p:cNvPr>
          <p:cNvPicPr>
            <a:picLocks noChangeAspect="1"/>
          </p:cNvPicPr>
          <p:nvPr/>
        </p:nvPicPr>
        <p:blipFill>
          <a:blip r:embed="rId6"/>
          <a:stretch>
            <a:fillRect/>
          </a:stretch>
        </p:blipFill>
        <p:spPr>
          <a:xfrm>
            <a:off x="3249359" y="4470136"/>
            <a:ext cx="1024319" cy="1279125"/>
          </a:xfrm>
          <a:prstGeom prst="rect">
            <a:avLst/>
          </a:prstGeom>
        </p:spPr>
      </p:pic>
      <p:pic>
        <p:nvPicPr>
          <p:cNvPr id="13" name="Image 12">
            <a:extLst>
              <a:ext uri="{FF2B5EF4-FFF2-40B4-BE49-F238E27FC236}">
                <a16:creationId xmlns:a16="http://schemas.microsoft.com/office/drawing/2014/main" id="{A303357A-3D01-4091-803C-39E354345433}"/>
              </a:ext>
            </a:extLst>
          </p:cNvPr>
          <p:cNvPicPr>
            <a:picLocks noChangeAspect="1"/>
          </p:cNvPicPr>
          <p:nvPr/>
        </p:nvPicPr>
        <p:blipFill>
          <a:blip r:embed="rId7"/>
          <a:stretch>
            <a:fillRect/>
          </a:stretch>
        </p:blipFill>
        <p:spPr>
          <a:xfrm>
            <a:off x="4453319" y="4470136"/>
            <a:ext cx="1289304" cy="1289304"/>
          </a:xfrm>
          <a:prstGeom prst="rect">
            <a:avLst/>
          </a:prstGeom>
        </p:spPr>
      </p:pic>
      <p:pic>
        <p:nvPicPr>
          <p:cNvPr id="14" name="Image 13">
            <a:extLst>
              <a:ext uri="{FF2B5EF4-FFF2-40B4-BE49-F238E27FC236}">
                <a16:creationId xmlns:a16="http://schemas.microsoft.com/office/drawing/2014/main" id="{4816B9D8-6875-4C4B-BE34-0B1A9815DC81}"/>
              </a:ext>
            </a:extLst>
          </p:cNvPr>
          <p:cNvPicPr>
            <a:picLocks noChangeAspect="1"/>
          </p:cNvPicPr>
          <p:nvPr/>
        </p:nvPicPr>
        <p:blipFill>
          <a:blip r:embed="rId8"/>
          <a:stretch>
            <a:fillRect/>
          </a:stretch>
        </p:blipFill>
        <p:spPr>
          <a:xfrm>
            <a:off x="5897691" y="4433913"/>
            <a:ext cx="1029234" cy="1325528"/>
          </a:xfrm>
          <a:prstGeom prst="rect">
            <a:avLst/>
          </a:prstGeom>
        </p:spPr>
      </p:pic>
      <p:pic>
        <p:nvPicPr>
          <p:cNvPr id="15" name="Image 14">
            <a:extLst>
              <a:ext uri="{FF2B5EF4-FFF2-40B4-BE49-F238E27FC236}">
                <a16:creationId xmlns:a16="http://schemas.microsoft.com/office/drawing/2014/main" id="{80AD48F8-85D0-49BB-ADB1-8108845B33DE}"/>
              </a:ext>
            </a:extLst>
          </p:cNvPr>
          <p:cNvPicPr>
            <a:picLocks noChangeAspect="1"/>
          </p:cNvPicPr>
          <p:nvPr/>
        </p:nvPicPr>
        <p:blipFill>
          <a:blip r:embed="rId9"/>
          <a:stretch>
            <a:fillRect/>
          </a:stretch>
        </p:blipFill>
        <p:spPr>
          <a:xfrm>
            <a:off x="6975573" y="4410162"/>
            <a:ext cx="1327180" cy="1327180"/>
          </a:xfrm>
          <a:prstGeom prst="rect">
            <a:avLst/>
          </a:prstGeom>
        </p:spPr>
      </p:pic>
      <p:pic>
        <p:nvPicPr>
          <p:cNvPr id="16" name="Image 15">
            <a:extLst>
              <a:ext uri="{FF2B5EF4-FFF2-40B4-BE49-F238E27FC236}">
                <a16:creationId xmlns:a16="http://schemas.microsoft.com/office/drawing/2014/main" id="{738C5D42-3DA6-4C9A-9EFC-2CFF62483F42}"/>
              </a:ext>
            </a:extLst>
          </p:cNvPr>
          <p:cNvPicPr>
            <a:picLocks noChangeAspect="1"/>
          </p:cNvPicPr>
          <p:nvPr/>
        </p:nvPicPr>
        <p:blipFill>
          <a:blip r:embed="rId10"/>
          <a:stretch>
            <a:fillRect/>
          </a:stretch>
        </p:blipFill>
        <p:spPr>
          <a:xfrm>
            <a:off x="8176261" y="4417264"/>
            <a:ext cx="1331998" cy="1331998"/>
          </a:xfrm>
          <a:prstGeom prst="rect">
            <a:avLst/>
          </a:prstGeom>
        </p:spPr>
      </p:pic>
      <p:pic>
        <p:nvPicPr>
          <p:cNvPr id="17" name="Image 16">
            <a:extLst>
              <a:ext uri="{FF2B5EF4-FFF2-40B4-BE49-F238E27FC236}">
                <a16:creationId xmlns:a16="http://schemas.microsoft.com/office/drawing/2014/main" id="{9C537C03-F502-4C20-82D7-A98EDC3D5B03}"/>
              </a:ext>
            </a:extLst>
          </p:cNvPr>
          <p:cNvPicPr>
            <a:picLocks noChangeAspect="1"/>
          </p:cNvPicPr>
          <p:nvPr/>
        </p:nvPicPr>
        <p:blipFill>
          <a:blip r:embed="rId11"/>
          <a:stretch>
            <a:fillRect/>
          </a:stretch>
        </p:blipFill>
        <p:spPr>
          <a:xfrm>
            <a:off x="3324734" y="5715416"/>
            <a:ext cx="1125313" cy="1125313"/>
          </a:xfrm>
          <a:prstGeom prst="rect">
            <a:avLst/>
          </a:prstGeom>
        </p:spPr>
      </p:pic>
      <p:pic>
        <p:nvPicPr>
          <p:cNvPr id="18" name="Image 17">
            <a:extLst>
              <a:ext uri="{FF2B5EF4-FFF2-40B4-BE49-F238E27FC236}">
                <a16:creationId xmlns:a16="http://schemas.microsoft.com/office/drawing/2014/main" id="{097C9E21-6A23-4551-8523-E6EFA091D043}"/>
              </a:ext>
            </a:extLst>
          </p:cNvPr>
          <p:cNvPicPr>
            <a:picLocks noChangeAspect="1"/>
          </p:cNvPicPr>
          <p:nvPr/>
        </p:nvPicPr>
        <p:blipFill>
          <a:blip r:embed="rId12"/>
          <a:stretch>
            <a:fillRect/>
          </a:stretch>
        </p:blipFill>
        <p:spPr>
          <a:xfrm>
            <a:off x="9963053" y="-127996"/>
            <a:ext cx="1819318" cy="1210673"/>
          </a:xfrm>
          <a:prstGeom prst="rect">
            <a:avLst/>
          </a:prstGeom>
        </p:spPr>
      </p:pic>
      <p:pic>
        <p:nvPicPr>
          <p:cNvPr id="19" name="Image 18">
            <a:extLst>
              <a:ext uri="{FF2B5EF4-FFF2-40B4-BE49-F238E27FC236}">
                <a16:creationId xmlns:a16="http://schemas.microsoft.com/office/drawing/2014/main" id="{81FAEAF1-A3AD-4E44-855C-29B4D9E7E903}"/>
              </a:ext>
            </a:extLst>
          </p:cNvPr>
          <p:cNvPicPr>
            <a:picLocks noChangeAspect="1"/>
          </p:cNvPicPr>
          <p:nvPr/>
        </p:nvPicPr>
        <p:blipFill>
          <a:blip r:embed="rId13"/>
          <a:stretch>
            <a:fillRect/>
          </a:stretch>
        </p:blipFill>
        <p:spPr>
          <a:xfrm>
            <a:off x="128016" y="5698146"/>
            <a:ext cx="1159854" cy="1159854"/>
          </a:xfrm>
          <a:prstGeom prst="rect">
            <a:avLst/>
          </a:prstGeom>
        </p:spPr>
      </p:pic>
      <p:pic>
        <p:nvPicPr>
          <p:cNvPr id="20" name="Image 19">
            <a:extLst>
              <a:ext uri="{FF2B5EF4-FFF2-40B4-BE49-F238E27FC236}">
                <a16:creationId xmlns:a16="http://schemas.microsoft.com/office/drawing/2014/main" id="{5EA9B020-0468-4457-BE34-E0EEE9637224}"/>
              </a:ext>
            </a:extLst>
          </p:cNvPr>
          <p:cNvPicPr>
            <a:picLocks noChangeAspect="1"/>
          </p:cNvPicPr>
          <p:nvPr/>
        </p:nvPicPr>
        <p:blipFill>
          <a:blip r:embed="rId14"/>
          <a:stretch>
            <a:fillRect/>
          </a:stretch>
        </p:blipFill>
        <p:spPr>
          <a:xfrm>
            <a:off x="1178910" y="5732689"/>
            <a:ext cx="1125312" cy="1125312"/>
          </a:xfrm>
          <a:prstGeom prst="rect">
            <a:avLst/>
          </a:prstGeom>
        </p:spPr>
      </p:pic>
      <p:pic>
        <p:nvPicPr>
          <p:cNvPr id="21" name="Image 20">
            <a:extLst>
              <a:ext uri="{FF2B5EF4-FFF2-40B4-BE49-F238E27FC236}">
                <a16:creationId xmlns:a16="http://schemas.microsoft.com/office/drawing/2014/main" id="{C8419BFE-043E-4464-B138-F266C17EDDEA}"/>
              </a:ext>
            </a:extLst>
          </p:cNvPr>
          <p:cNvPicPr>
            <a:picLocks noChangeAspect="1"/>
          </p:cNvPicPr>
          <p:nvPr/>
        </p:nvPicPr>
        <p:blipFill>
          <a:blip r:embed="rId15"/>
          <a:stretch>
            <a:fillRect/>
          </a:stretch>
        </p:blipFill>
        <p:spPr>
          <a:xfrm>
            <a:off x="2267615" y="5732688"/>
            <a:ext cx="1169351" cy="1134808"/>
          </a:xfrm>
          <a:prstGeom prst="rect">
            <a:avLst/>
          </a:prstGeom>
        </p:spPr>
      </p:pic>
      <p:pic>
        <p:nvPicPr>
          <p:cNvPr id="22" name="Image 21">
            <a:extLst>
              <a:ext uri="{FF2B5EF4-FFF2-40B4-BE49-F238E27FC236}">
                <a16:creationId xmlns:a16="http://schemas.microsoft.com/office/drawing/2014/main" id="{EC7CD2FE-DAA7-4DD0-A8A8-2364436AEAC0}"/>
              </a:ext>
            </a:extLst>
          </p:cNvPr>
          <p:cNvPicPr>
            <a:picLocks noChangeAspect="1"/>
          </p:cNvPicPr>
          <p:nvPr/>
        </p:nvPicPr>
        <p:blipFill>
          <a:blip r:embed="rId16"/>
          <a:stretch>
            <a:fillRect/>
          </a:stretch>
        </p:blipFill>
        <p:spPr>
          <a:xfrm>
            <a:off x="9963053" y="988402"/>
            <a:ext cx="1819318" cy="909659"/>
          </a:xfrm>
          <a:prstGeom prst="rect">
            <a:avLst/>
          </a:prstGeom>
        </p:spPr>
      </p:pic>
      <p:pic>
        <p:nvPicPr>
          <p:cNvPr id="23" name="Image 22">
            <a:extLst>
              <a:ext uri="{FF2B5EF4-FFF2-40B4-BE49-F238E27FC236}">
                <a16:creationId xmlns:a16="http://schemas.microsoft.com/office/drawing/2014/main" id="{EF69C6FD-BFFF-4B9B-A5B4-512A866E43CF}"/>
              </a:ext>
            </a:extLst>
          </p:cNvPr>
          <p:cNvPicPr>
            <a:picLocks noChangeAspect="1"/>
          </p:cNvPicPr>
          <p:nvPr/>
        </p:nvPicPr>
        <p:blipFill>
          <a:blip r:embed="rId17"/>
          <a:stretch>
            <a:fillRect/>
          </a:stretch>
        </p:blipFill>
        <p:spPr>
          <a:xfrm>
            <a:off x="9963053" y="1898061"/>
            <a:ext cx="1819318" cy="1133870"/>
          </a:xfrm>
          <a:prstGeom prst="rect">
            <a:avLst/>
          </a:prstGeom>
        </p:spPr>
      </p:pic>
      <p:pic>
        <p:nvPicPr>
          <p:cNvPr id="25" name="Image 24">
            <a:extLst>
              <a:ext uri="{FF2B5EF4-FFF2-40B4-BE49-F238E27FC236}">
                <a16:creationId xmlns:a16="http://schemas.microsoft.com/office/drawing/2014/main" id="{FB93CCA3-F20B-4046-921D-F44AA6E4E224}"/>
              </a:ext>
            </a:extLst>
          </p:cNvPr>
          <p:cNvPicPr>
            <a:picLocks noChangeAspect="1"/>
          </p:cNvPicPr>
          <p:nvPr/>
        </p:nvPicPr>
        <p:blipFill>
          <a:blip r:embed="rId18"/>
          <a:stretch>
            <a:fillRect/>
          </a:stretch>
        </p:blipFill>
        <p:spPr>
          <a:xfrm>
            <a:off x="9963053" y="3031931"/>
            <a:ext cx="1819318" cy="769914"/>
          </a:xfrm>
          <a:prstGeom prst="rect">
            <a:avLst/>
          </a:prstGeom>
        </p:spPr>
      </p:pic>
      <p:pic>
        <p:nvPicPr>
          <p:cNvPr id="26" name="Image 25">
            <a:extLst>
              <a:ext uri="{FF2B5EF4-FFF2-40B4-BE49-F238E27FC236}">
                <a16:creationId xmlns:a16="http://schemas.microsoft.com/office/drawing/2014/main" id="{EFDEA7EE-49FB-4783-B56D-96C09EED380B}"/>
              </a:ext>
            </a:extLst>
          </p:cNvPr>
          <p:cNvPicPr>
            <a:picLocks noChangeAspect="1"/>
          </p:cNvPicPr>
          <p:nvPr/>
        </p:nvPicPr>
        <p:blipFill>
          <a:blip r:embed="rId19"/>
          <a:stretch>
            <a:fillRect/>
          </a:stretch>
        </p:blipFill>
        <p:spPr>
          <a:xfrm>
            <a:off x="9788890" y="3764203"/>
            <a:ext cx="2260850" cy="645957"/>
          </a:xfrm>
          <a:prstGeom prst="rect">
            <a:avLst/>
          </a:prstGeom>
        </p:spPr>
      </p:pic>
      <p:pic>
        <p:nvPicPr>
          <p:cNvPr id="24" name="Image 23">
            <a:extLst>
              <a:ext uri="{FF2B5EF4-FFF2-40B4-BE49-F238E27FC236}">
                <a16:creationId xmlns:a16="http://schemas.microsoft.com/office/drawing/2014/main" id="{098C465A-AB3D-42A8-A02E-39D12AA9E7B7}"/>
              </a:ext>
            </a:extLst>
          </p:cNvPr>
          <p:cNvPicPr>
            <a:picLocks noChangeAspect="1"/>
          </p:cNvPicPr>
          <p:nvPr/>
        </p:nvPicPr>
        <p:blipFill>
          <a:blip r:embed="rId20"/>
          <a:stretch>
            <a:fillRect/>
          </a:stretch>
        </p:blipFill>
        <p:spPr>
          <a:xfrm>
            <a:off x="9336114" y="4366149"/>
            <a:ext cx="1170111" cy="1349267"/>
          </a:xfrm>
          <a:prstGeom prst="rect">
            <a:avLst/>
          </a:prstGeom>
        </p:spPr>
      </p:pic>
      <p:pic>
        <p:nvPicPr>
          <p:cNvPr id="28" name="Image 27">
            <a:extLst>
              <a:ext uri="{FF2B5EF4-FFF2-40B4-BE49-F238E27FC236}">
                <a16:creationId xmlns:a16="http://schemas.microsoft.com/office/drawing/2014/main" id="{D2EDD018-3633-4B14-8B6E-586890300996}"/>
              </a:ext>
            </a:extLst>
          </p:cNvPr>
          <p:cNvPicPr>
            <a:picLocks noChangeAspect="1"/>
          </p:cNvPicPr>
          <p:nvPr/>
        </p:nvPicPr>
        <p:blipFill>
          <a:blip r:embed="rId21"/>
          <a:stretch>
            <a:fillRect/>
          </a:stretch>
        </p:blipFill>
        <p:spPr>
          <a:xfrm>
            <a:off x="7158602" y="5638854"/>
            <a:ext cx="1192912" cy="1219146"/>
          </a:xfrm>
          <a:prstGeom prst="rect">
            <a:avLst/>
          </a:prstGeom>
        </p:spPr>
      </p:pic>
      <p:pic>
        <p:nvPicPr>
          <p:cNvPr id="29" name="Image 28">
            <a:extLst>
              <a:ext uri="{FF2B5EF4-FFF2-40B4-BE49-F238E27FC236}">
                <a16:creationId xmlns:a16="http://schemas.microsoft.com/office/drawing/2014/main" id="{8E261B46-BF77-4049-B745-B369CAC1E164}"/>
              </a:ext>
            </a:extLst>
          </p:cNvPr>
          <p:cNvPicPr>
            <a:picLocks noChangeAspect="1"/>
          </p:cNvPicPr>
          <p:nvPr/>
        </p:nvPicPr>
        <p:blipFill>
          <a:blip r:embed="rId22"/>
          <a:stretch>
            <a:fillRect/>
          </a:stretch>
        </p:blipFill>
        <p:spPr>
          <a:xfrm>
            <a:off x="8171683" y="5647812"/>
            <a:ext cx="1660732" cy="1243947"/>
          </a:xfrm>
          <a:prstGeom prst="rect">
            <a:avLst/>
          </a:prstGeom>
        </p:spPr>
      </p:pic>
      <p:pic>
        <p:nvPicPr>
          <p:cNvPr id="30" name="Image 29">
            <a:extLst>
              <a:ext uri="{FF2B5EF4-FFF2-40B4-BE49-F238E27FC236}">
                <a16:creationId xmlns:a16="http://schemas.microsoft.com/office/drawing/2014/main" id="{5C62B59D-F049-41CF-A61F-1B2CD5F8AC7C}"/>
              </a:ext>
            </a:extLst>
          </p:cNvPr>
          <p:cNvPicPr>
            <a:picLocks noChangeAspect="1"/>
          </p:cNvPicPr>
          <p:nvPr/>
        </p:nvPicPr>
        <p:blipFill>
          <a:blip r:embed="rId23"/>
          <a:stretch>
            <a:fillRect/>
          </a:stretch>
        </p:blipFill>
        <p:spPr>
          <a:xfrm>
            <a:off x="9666709" y="5759439"/>
            <a:ext cx="1152495" cy="1152495"/>
          </a:xfrm>
          <a:prstGeom prst="rect">
            <a:avLst/>
          </a:prstGeom>
        </p:spPr>
      </p:pic>
      <p:pic>
        <p:nvPicPr>
          <p:cNvPr id="31" name="Image 30">
            <a:extLst>
              <a:ext uri="{FF2B5EF4-FFF2-40B4-BE49-F238E27FC236}">
                <a16:creationId xmlns:a16="http://schemas.microsoft.com/office/drawing/2014/main" id="{6FE5BA06-DCB3-424B-AF7E-3D3D04C70D5C}"/>
              </a:ext>
            </a:extLst>
          </p:cNvPr>
          <p:cNvPicPr>
            <a:picLocks noChangeAspect="1"/>
          </p:cNvPicPr>
          <p:nvPr/>
        </p:nvPicPr>
        <p:blipFill>
          <a:blip r:embed="rId24"/>
          <a:stretch>
            <a:fillRect/>
          </a:stretch>
        </p:blipFill>
        <p:spPr>
          <a:xfrm>
            <a:off x="10981303" y="5520620"/>
            <a:ext cx="1019948" cy="1337380"/>
          </a:xfrm>
          <a:prstGeom prst="rect">
            <a:avLst/>
          </a:prstGeom>
        </p:spPr>
      </p:pic>
      <p:pic>
        <p:nvPicPr>
          <p:cNvPr id="27" name="Image 26">
            <a:extLst>
              <a:ext uri="{FF2B5EF4-FFF2-40B4-BE49-F238E27FC236}">
                <a16:creationId xmlns:a16="http://schemas.microsoft.com/office/drawing/2014/main" id="{246E9DF6-D872-4775-B24C-675F5F774A4C}"/>
              </a:ext>
            </a:extLst>
          </p:cNvPr>
          <p:cNvPicPr>
            <a:picLocks noChangeAspect="1"/>
          </p:cNvPicPr>
          <p:nvPr/>
        </p:nvPicPr>
        <p:blipFill>
          <a:blip r:embed="rId25"/>
          <a:stretch>
            <a:fillRect/>
          </a:stretch>
        </p:blipFill>
        <p:spPr>
          <a:xfrm>
            <a:off x="10603747" y="4360828"/>
            <a:ext cx="1580736" cy="1243346"/>
          </a:xfrm>
          <a:prstGeom prst="rect">
            <a:avLst/>
          </a:prstGeom>
        </p:spPr>
      </p:pic>
    </p:spTree>
    <p:extLst>
      <p:ext uri="{BB962C8B-B14F-4D97-AF65-F5344CB8AC3E}">
        <p14:creationId xmlns:p14="http://schemas.microsoft.com/office/powerpoint/2010/main" val="2252511396"/>
      </p:ext>
    </p:extLst>
  </p:cSld>
  <p:clrMapOvr>
    <a:masterClrMapping/>
  </p:clrMapOvr>
</p:sld>
</file>

<file path=ppt/theme/theme1.xml><?xml version="1.0" encoding="utf-8"?>
<a:theme xmlns:a="http://schemas.openxmlformats.org/drawingml/2006/main" name="Thème Office">
  <a:themeElements>
    <a:clrScheme name="Crédit Mutuel">
      <a:dk1>
        <a:srgbClr val="000000"/>
      </a:dk1>
      <a:lt1>
        <a:srgbClr val="FFFFFF"/>
      </a:lt1>
      <a:dk2>
        <a:srgbClr val="0E2841"/>
      </a:dk2>
      <a:lt2>
        <a:srgbClr val="E8E8E8"/>
      </a:lt2>
      <a:accent1>
        <a:srgbClr val="0000BE"/>
      </a:accent1>
      <a:accent2>
        <a:srgbClr val="0041FF"/>
      </a:accent2>
      <a:accent3>
        <a:srgbClr val="26BBFF"/>
      </a:accent3>
      <a:accent4>
        <a:srgbClr val="9EEAFF"/>
      </a:accent4>
      <a:accent5>
        <a:srgbClr val="E30041"/>
      </a:accent5>
      <a:accent6>
        <a:srgbClr val="FF4966"/>
      </a:accent6>
      <a:hlink>
        <a:srgbClr val="EF8087"/>
      </a:hlink>
      <a:folHlink>
        <a:srgbClr val="F7BDC6"/>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2907</TotalTime>
  <Words>1019</Words>
  <Application>Microsoft Office PowerPoint</Application>
  <PresentationFormat>Grand écran</PresentationFormat>
  <Paragraphs>306</Paragraphs>
  <Slides>27</Slides>
  <Notes>9</Notes>
  <HiddenSlides>0</HiddenSlides>
  <MMClips>0</MMClips>
  <ScaleCrop>false</ScaleCrop>
  <HeadingPairs>
    <vt:vector size="8" baseType="variant">
      <vt:variant>
        <vt:lpstr>Polices utilisées</vt:lpstr>
      </vt:variant>
      <vt:variant>
        <vt:i4>3</vt:i4>
      </vt:variant>
      <vt:variant>
        <vt:lpstr>Thème</vt:lpstr>
      </vt:variant>
      <vt:variant>
        <vt:i4>1</vt:i4>
      </vt:variant>
      <vt:variant>
        <vt:lpstr>Serveurs OLE incorporés</vt:lpstr>
      </vt:variant>
      <vt:variant>
        <vt:i4>1</vt:i4>
      </vt:variant>
      <vt:variant>
        <vt:lpstr>Titres des diapositives</vt:lpstr>
      </vt:variant>
      <vt:variant>
        <vt:i4>27</vt:i4>
      </vt:variant>
    </vt:vector>
  </HeadingPairs>
  <TitlesOfParts>
    <vt:vector size="32" baseType="lpstr">
      <vt:lpstr>Aptos</vt:lpstr>
      <vt:lpstr>Arial</vt:lpstr>
      <vt:lpstr>Calibri</vt:lpstr>
      <vt:lpstr>Thème Office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L’équipe des salariés  de la Caisse sur le site de St Claude</vt:lpstr>
      <vt:lpstr>L’équipe des salariés  de la Caisse sur le site de Valentin</vt:lpstr>
      <vt:lpstr>L’équipe des salariés  de la Caisse sur le site de Rioz</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Sociétaires mai 2025</dc:title>
  <dc:creator>Clara Forgione</dc:creator>
  <cp:lastModifiedBy>ALLEMAND Thierry</cp:lastModifiedBy>
  <cp:revision>216</cp:revision>
  <dcterms:created xsi:type="dcterms:W3CDTF">2024-10-15T14:00:46Z</dcterms:created>
  <dcterms:modified xsi:type="dcterms:W3CDTF">2026-04-01T11:51:41Z</dcterms:modified>
</cp:coreProperties>
</file>